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  <p:sldMasterId id="2147483648" r:id="rId2"/>
  </p:sldMasterIdLst>
  <p:notesMasterIdLst>
    <p:notesMasterId r:id="rId26"/>
  </p:notesMasterIdLst>
  <p:sldIdLst>
    <p:sldId id="270" r:id="rId3"/>
    <p:sldId id="256" r:id="rId4"/>
    <p:sldId id="257" r:id="rId5"/>
    <p:sldId id="271" r:id="rId6"/>
    <p:sldId id="277" r:id="rId7"/>
    <p:sldId id="302" r:id="rId8"/>
    <p:sldId id="303" r:id="rId9"/>
    <p:sldId id="304" r:id="rId10"/>
    <p:sldId id="305" r:id="rId11"/>
    <p:sldId id="306" r:id="rId12"/>
    <p:sldId id="307" r:id="rId13"/>
    <p:sldId id="301" r:id="rId14"/>
    <p:sldId id="272" r:id="rId15"/>
    <p:sldId id="312" r:id="rId16"/>
    <p:sldId id="273" r:id="rId17"/>
    <p:sldId id="311" r:id="rId18"/>
    <p:sldId id="313" r:id="rId19"/>
    <p:sldId id="310" r:id="rId20"/>
    <p:sldId id="274" r:id="rId21"/>
    <p:sldId id="275" r:id="rId22"/>
    <p:sldId id="314" r:id="rId23"/>
    <p:sldId id="308" r:id="rId24"/>
    <p:sldId id="30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376"/>
    <a:srgbClr val="004070"/>
    <a:srgbClr val="00ACD9"/>
    <a:srgbClr val="AFCFDC"/>
    <a:srgbClr val="000000"/>
    <a:srgbClr val="62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92"/>
    <p:restoredTop sz="94724"/>
  </p:normalViewPr>
  <p:slideViewPr>
    <p:cSldViewPr snapToGrid="0" snapToObjects="1">
      <p:cViewPr varScale="1">
        <p:scale>
          <a:sx n="190" d="100"/>
          <a:sy n="190" d="100"/>
        </p:scale>
        <p:origin x="216" y="4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2.png>
</file>

<file path=ppt/media/image23.png>
</file>

<file path=ppt/media/image27.png>
</file>

<file path=ppt/media/image3.png>
</file>

<file path=ppt/media/image34.tiff>
</file>

<file path=ppt/media/image35.tiff>
</file>

<file path=ppt/media/image38.png>
</file>

<file path=ppt/media/image39.gif>
</file>

<file path=ppt/media/image4.png>
</file>

<file path=ppt/media/image45.png>
</file>

<file path=ppt/media/image46.png>
</file>

<file path=ppt/media/image49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1C89B6-0167-0549-A9D3-815C20C90D38}" type="datetimeFigureOut">
              <a:rPr lang="en-US" smtClean="0"/>
              <a:t>8/14/20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30F75-B5EC-044F-A636-30352D0A1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7282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8359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62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69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785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797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055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078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97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30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0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99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762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977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71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6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123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M White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1228439"/>
            <a:ext cx="12192000" cy="1690255"/>
          </a:xfrm>
          <a:prstGeom prst="rect">
            <a:avLst/>
          </a:prstGeom>
          <a:solidFill>
            <a:schemeClr val="tx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 cstate="email">
            <a:alphaModFix amt="3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65572" y="2915624"/>
            <a:ext cx="4626429" cy="478275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7565572" y="0"/>
            <a:ext cx="2623459" cy="6858000"/>
          </a:xfrm>
          <a:prstGeom prst="rect">
            <a:avLst/>
          </a:prstGeom>
          <a:solidFill>
            <a:srgbClr val="00ACD9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687681" y="1228439"/>
            <a:ext cx="6190211" cy="1690255"/>
          </a:xfrm>
        </p:spPr>
        <p:txBody>
          <a:bodyPr anchor="ctr">
            <a:normAutofit/>
          </a:bodyPr>
          <a:lstStyle>
            <a:lvl1pPr algn="l">
              <a:lnSpc>
                <a:spcPts val="3700"/>
              </a:lnSpc>
              <a:defRPr sz="3600" spc="3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00412" y="5306898"/>
            <a:ext cx="6261331" cy="353125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none" spc="200" baseline="0">
                <a:solidFill>
                  <a:schemeClr val="tx1"/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64951" y="6459789"/>
            <a:ext cx="724296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84A6BEF6-8B5D-3A41-931E-E68E91FD74C0}" type="datetime1">
              <a:rPr lang="en-US" smtClean="0"/>
              <a:t>8/14/20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65572" y="6459789"/>
            <a:ext cx="2623459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835" y="292142"/>
            <a:ext cx="1834523" cy="706611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1" y="1228439"/>
            <a:ext cx="203131" cy="1690255"/>
          </a:xfrm>
          <a:prstGeom prst="rect">
            <a:avLst/>
          </a:prstGeom>
          <a:solidFill>
            <a:schemeClr val="accent4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 userDrawn="1"/>
        </p:nvSpPr>
        <p:spPr>
          <a:xfrm>
            <a:off x="789245" y="2915627"/>
            <a:ext cx="2037083" cy="905163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Rectangle 20"/>
          <p:cNvSpPr/>
          <p:nvPr userDrawn="1"/>
        </p:nvSpPr>
        <p:spPr>
          <a:xfrm>
            <a:off x="2865811" y="2915627"/>
            <a:ext cx="1345972" cy="905163"/>
          </a:xfrm>
          <a:prstGeom prst="rect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Rectangle 21"/>
          <p:cNvSpPr/>
          <p:nvPr userDrawn="1"/>
        </p:nvSpPr>
        <p:spPr>
          <a:xfrm>
            <a:off x="4251265" y="2915627"/>
            <a:ext cx="3314307" cy="905163"/>
          </a:xfrm>
          <a:prstGeom prst="rect">
            <a:avLst/>
          </a:prstGeom>
          <a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Rectangle 22"/>
          <p:cNvSpPr/>
          <p:nvPr userDrawn="1"/>
        </p:nvSpPr>
        <p:spPr>
          <a:xfrm>
            <a:off x="7565572" y="1363919"/>
            <a:ext cx="2623459" cy="1421017"/>
          </a:xfrm>
          <a:prstGeom prst="rect">
            <a:avLst/>
          </a:prstGeom>
          <a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30" name="Picture 29"/>
          <p:cNvPicPr>
            <a:picLocks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245" y="5673785"/>
            <a:ext cx="9399784" cy="36576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1336794" y="5627023"/>
            <a:ext cx="564475" cy="16356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99371" y="5595527"/>
            <a:ext cx="776320" cy="194889"/>
          </a:xfrm>
          <a:prstGeom prst="rect">
            <a:avLst/>
          </a:prstGeom>
        </p:spPr>
      </p:pic>
      <p:sp>
        <p:nvSpPr>
          <p:cNvPr id="28" name="TextBox 27"/>
          <p:cNvSpPr txBox="1"/>
          <p:nvPr userDrawn="1"/>
        </p:nvSpPr>
        <p:spPr>
          <a:xfrm>
            <a:off x="10280342" y="5912353"/>
            <a:ext cx="1832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Sandia National Laboratories is a </a:t>
            </a:r>
            <a:r>
              <a:rPr lang="en-US" sz="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multimission</a:t>
            </a:r>
            <a:r>
              <a:rPr lang="en-US" sz="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600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00411" y="5004000"/>
            <a:ext cx="4603750" cy="254000"/>
          </a:xfrm>
        </p:spPr>
        <p:txBody>
          <a:bodyPr anchor="ctr" anchorCtr="0">
            <a:noAutofit/>
          </a:bodyPr>
          <a:lstStyle>
            <a:lvl1pPr>
              <a:defRPr sz="1200" b="0" i="1" spc="200" baseline="0">
                <a:solidFill>
                  <a:schemeClr val="accent6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9367-8E19-584D-AFFE-3EFBBA0295C7}" type="datetime1">
              <a:rPr lang="en-US" smtClean="0"/>
              <a:t>8/14/20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B8036-AEA7-9349-944C-3B4B4556A163}" type="datetime1">
              <a:rPr lang="en-US" smtClean="0"/>
              <a:t>8/14/20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rot="5400000">
            <a:off x="238399" y="310896"/>
            <a:ext cx="685800" cy="64008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648" y="359772"/>
            <a:ext cx="10058400" cy="5702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648" y="1429233"/>
            <a:ext cx="100584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951" y="6599583"/>
            <a:ext cx="2472271" cy="2514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2">
                    <a:lumMod val="25000"/>
                  </a:schemeClr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51B0C17D-9FEF-794A-8300-E98122063809}" type="datetime1">
              <a:rPr lang="en-US" smtClean="0"/>
              <a:t>8/14/20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7" y="6599583"/>
            <a:ext cx="4822804" cy="2514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951" y="437652"/>
            <a:ext cx="4193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11506200" y="321774"/>
            <a:ext cx="685800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8725899" y="3391897"/>
            <a:ext cx="6857999" cy="742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57"/>
          <a:stretch/>
        </p:blipFill>
        <p:spPr>
          <a:xfrm>
            <a:off x="11589482" y="380825"/>
            <a:ext cx="259618" cy="2516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5552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5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2">
              <a:lumMod val="25000"/>
            </a:schemeClr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91436" indent="-91436" algn="l" defTabSz="914354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20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1pPr>
      <a:lvl2pPr marL="384029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8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2pPr>
      <a:lvl3pPr marL="566900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3pPr>
      <a:lvl4pPr marL="749771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4pPr>
      <a:lvl5pPr marL="932642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2">
              <a:lumMod val="25000"/>
            </a:schemeClr>
          </a:solidFill>
          <a:latin typeface="Garamond" charset="0"/>
          <a:ea typeface="Garamond" charset="0"/>
          <a:cs typeface="Garamond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5400000">
            <a:off x="238399" y="310896"/>
            <a:ext cx="685800" cy="64008"/>
          </a:xfrm>
          <a:prstGeom prst="rect">
            <a:avLst/>
          </a:prstGeom>
          <a:solidFill>
            <a:srgbClr val="00AC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648" y="352734"/>
            <a:ext cx="10058400" cy="5775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</a:t>
            </a:r>
            <a:r>
              <a:rPr lang="en-US"/>
              <a:t>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648" y="1429233"/>
            <a:ext cx="10058400" cy="3433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951" y="6591631"/>
            <a:ext cx="2472271" cy="2594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fld id="{4DDE2E68-37C5-174F-AD89-39C48FC619C7}" type="datetime1">
              <a:rPr lang="en-US" smtClean="0"/>
              <a:t>8/14/20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7" y="6591631"/>
            <a:ext cx="4822804" cy="2594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951" y="424501"/>
            <a:ext cx="4193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11506200" y="321774"/>
            <a:ext cx="685800" cy="368300"/>
          </a:xfrm>
          <a:prstGeom prst="rect">
            <a:avLst/>
          </a:prstGeom>
          <a:solidFill>
            <a:srgbClr val="00ACD9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6865" b="-2"/>
          <a:stretch/>
        </p:blipFill>
        <p:spPr>
          <a:xfrm rot="16200000">
            <a:off x="8725899" y="3391897"/>
            <a:ext cx="6857999" cy="7421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57"/>
          <a:stretch/>
        </p:blipFill>
        <p:spPr>
          <a:xfrm>
            <a:off x="11589482" y="380825"/>
            <a:ext cx="259618" cy="25161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lvl1pPr>
    </p:titleStyle>
    <p:bodyStyle>
      <a:lvl1pPr marL="91436" indent="-91436" algn="l" defTabSz="914354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20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1pPr>
      <a:lvl2pPr marL="384029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8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2pPr>
      <a:lvl3pPr marL="566900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3pPr>
      <a:lvl4pPr marL="749771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4pPr>
      <a:lvl5pPr marL="932642" indent="-182870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00B0F0"/>
        </a:buClr>
        <a:buFont typeface="Calibri" pitchFamily="34" charset="0"/>
        <a:buChar char="◦"/>
        <a:defRPr sz="1400" kern="1200">
          <a:solidFill>
            <a:schemeClr val="bg1"/>
          </a:solidFill>
          <a:latin typeface="Garamond" charset="0"/>
          <a:ea typeface="Garamond" charset="0"/>
          <a:cs typeface="Garamond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hyperlink" Target="https://github.com/Pressi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tiff"/><Relationship Id="rId4" Type="http://schemas.openxmlformats.org/officeDocument/2006/relationships/image" Target="../media/image3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39.gif"/><Relationship Id="rId7" Type="http://schemas.openxmlformats.org/officeDocument/2006/relationships/image" Target="../media/image4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essio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19.emf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65687C-60D0-944F-BA06-5AF432C76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2701852"/>
            <a:ext cx="10058400" cy="1454295"/>
          </a:xfrm>
        </p:spPr>
        <p:txBody>
          <a:bodyPr/>
          <a:lstStyle/>
          <a:p>
            <a:pPr algn="ctr"/>
            <a:r>
              <a:rPr lang="en-US" sz="9600" dirty="0" err="1"/>
              <a:t>Software@Sandia</a:t>
            </a:r>
            <a:endParaRPr lang="en-US" sz="9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BEAFEE-7E9F-CF48-BDDE-24C924284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8310" y="6172199"/>
            <a:ext cx="1713318" cy="4925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9DC7A6-C4FF-874E-9158-68C1F287B0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372" y="6177642"/>
            <a:ext cx="1948543" cy="4871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863F704-271F-504D-AEC2-62433D6D4E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719"/>
          <a:stretch/>
        </p:blipFill>
        <p:spPr>
          <a:xfrm>
            <a:off x="5363730" y="6177642"/>
            <a:ext cx="1464539" cy="48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58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>
        <p:split orient="vert"/>
      </p:transition>
    </mc:Choice>
    <mc:Fallback xmlns="">
      <p:transition spd="slow" advClick="0" advTm="5000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6668D-2592-E246-89E3-0294D7CDA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0E5A0-D094-1E42-A9F7-DCFCB7DB3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648" y="1429234"/>
            <a:ext cx="5128609" cy="45166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Projection-based ROMs are intrusive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D6B14-3CCF-5A45-A67A-CFE806D1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14748F-0504-EC4E-9109-E57818B0C4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484" t="-2709"/>
          <a:stretch/>
        </p:blipFill>
        <p:spPr>
          <a:xfrm>
            <a:off x="2806700" y="2279488"/>
            <a:ext cx="6578600" cy="65848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D56D687-8C91-3A4C-B4D0-2EDB95F35A53}"/>
              </a:ext>
            </a:extLst>
          </p:cNvPr>
          <p:cNvSpPr/>
          <p:nvPr/>
        </p:nvSpPr>
        <p:spPr>
          <a:xfrm>
            <a:off x="6545942" y="2057186"/>
            <a:ext cx="2394856" cy="11030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66A2490-7A5F-C64F-8B35-0B2D58C8BB54}"/>
              </a:ext>
            </a:extLst>
          </p:cNvPr>
          <p:cNvSpPr txBox="1">
            <a:spLocks/>
          </p:cNvSpPr>
          <p:nvPr/>
        </p:nvSpPr>
        <p:spPr>
          <a:xfrm>
            <a:off x="720648" y="3559629"/>
            <a:ext cx="7262209" cy="15481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Commonly, ROMs are implemented directly in the application code</a:t>
            </a:r>
          </a:p>
          <a:p>
            <a:pPr lvl="1">
              <a:buClr>
                <a:srgbClr val="FF0000"/>
              </a:buClr>
              <a:buFont typeface="Zapf Dingbats"/>
              <a:buChar char="✗"/>
            </a:pP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Highly intrusive</a:t>
            </a:r>
            <a:r>
              <a:rPr lang="en-US" dirty="0"/>
              <a:t>: changes to application code</a:t>
            </a:r>
          </a:p>
          <a:p>
            <a:pPr lvl="1">
              <a:buClr>
                <a:srgbClr val="FF0000"/>
              </a:buClr>
              <a:buFont typeface="Zapf Dingbats"/>
              <a:buChar char="✗"/>
            </a:pPr>
            <a:r>
              <a:rPr lang="en-US" b="1" dirty="0">
                <a:solidFill>
                  <a:srgbClr val="FF0000"/>
                </a:solidFill>
              </a:rPr>
              <a:t>Not extensible</a:t>
            </a:r>
            <a:r>
              <a:rPr lang="en-US" dirty="0"/>
              <a:t>: individual ROM implementation for each application</a:t>
            </a:r>
          </a:p>
          <a:p>
            <a:pPr lvl="1">
              <a:buClr>
                <a:srgbClr val="FF0000"/>
              </a:buClr>
              <a:buFont typeface="Zapf Dingbats"/>
              <a:buChar char="✗"/>
            </a:pPr>
            <a:r>
              <a:rPr lang="en-US" b="1" dirty="0">
                <a:solidFill>
                  <a:srgbClr val="FF0000"/>
                </a:solidFill>
              </a:rPr>
              <a:t>Access requirements</a:t>
            </a:r>
            <a:r>
              <a:rPr lang="en-US" dirty="0"/>
              <a:t>: developers need direct access to application</a:t>
            </a:r>
          </a:p>
          <a:p>
            <a:pPr marL="201159" lvl="1" indent="0"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9D9062B-8979-7349-ABE9-1148485F2206}"/>
              </a:ext>
            </a:extLst>
          </p:cNvPr>
          <p:cNvSpPr txBox="1">
            <a:spLocks/>
          </p:cNvSpPr>
          <p:nvPr/>
        </p:nvSpPr>
        <p:spPr>
          <a:xfrm>
            <a:off x="720648" y="5661497"/>
            <a:ext cx="3865867" cy="4667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Motivates </a:t>
            </a:r>
            <a:r>
              <a:rPr lang="en-US" b="1" i="1" dirty="0" err="1"/>
              <a:t>Pressio</a:t>
            </a:r>
            <a:endParaRPr lang="en-US" dirty="0"/>
          </a:p>
          <a:p>
            <a:pPr marL="201159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01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6668D-2592-E246-89E3-0294D7CDA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Pressio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0E5A0-D094-1E42-A9F7-DCFCB7DB3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348" y="1106683"/>
            <a:ext cx="6301131" cy="51803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A computational framework aimed at providing performant </a:t>
            </a:r>
            <a:r>
              <a:rPr lang="en-US" dirty="0" err="1">
                <a:latin typeface="Garamond" panose="02020404030301010803" pitchFamily="18" charset="0"/>
              </a:rPr>
              <a:t>pROMs</a:t>
            </a:r>
            <a:r>
              <a:rPr lang="en-US" dirty="0">
                <a:latin typeface="Garamond" panose="02020404030301010803" pitchFamily="18" charset="0"/>
              </a:rPr>
              <a:t> to </a:t>
            </a:r>
            <a:r>
              <a:rPr lang="en-US" b="1" dirty="0">
                <a:latin typeface="Garamond" panose="02020404030301010803" pitchFamily="18" charset="0"/>
              </a:rPr>
              <a:t>generic </a:t>
            </a:r>
            <a:r>
              <a:rPr lang="en-US" dirty="0">
                <a:latin typeface="Garamond" panose="02020404030301010803" pitchFamily="18" charset="0"/>
              </a:rPr>
              <a:t>application codes </a:t>
            </a:r>
          </a:p>
          <a:p>
            <a:pPr marL="0" indent="0">
              <a:buNone/>
            </a:pPr>
            <a:endParaRPr lang="en-US" dirty="0"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Garamond" panose="02020404030301010803" pitchFamily="18" charset="0"/>
              </a:rPr>
              <a:t>Open source code developed at Sandia: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Garamond" panose="02020404030301010803" pitchFamily="18" charset="0"/>
              </a:rPr>
              <a:t>Lead developer: Francesco </a:t>
            </a:r>
            <a:r>
              <a:rPr lang="en-US" sz="2000" dirty="0" err="1">
                <a:latin typeface="Garamond" panose="02020404030301010803" pitchFamily="18" charset="0"/>
              </a:rPr>
              <a:t>Rizzi</a:t>
            </a:r>
            <a:endParaRPr lang="en-US" sz="2000" dirty="0">
              <a:latin typeface="Garamond" panose="02020404030301010803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Garamond" panose="02020404030301010803" pitchFamily="18" charset="0"/>
              </a:rPr>
              <a:t>Team: Patrick </a:t>
            </a:r>
            <a:r>
              <a:rPr lang="en-US" sz="2000" dirty="0" err="1">
                <a:latin typeface="Garamond" panose="02020404030301010803" pitchFamily="18" charset="0"/>
              </a:rPr>
              <a:t>Blonigan</a:t>
            </a:r>
            <a:r>
              <a:rPr lang="en-US" sz="2000" dirty="0">
                <a:latin typeface="Garamond" panose="02020404030301010803" pitchFamily="18" charset="0"/>
              </a:rPr>
              <a:t>, Eric Parish, Kenny Chowdhary, John </a:t>
            </a:r>
            <a:r>
              <a:rPr lang="en-US" sz="2000" dirty="0" err="1">
                <a:latin typeface="Garamond" panose="02020404030301010803" pitchFamily="18" charset="0"/>
              </a:rPr>
              <a:t>Tencer</a:t>
            </a:r>
            <a:r>
              <a:rPr lang="en-US" sz="2000" dirty="0">
                <a:latin typeface="Garamond" panose="02020404030301010803" pitchFamily="18" charset="0"/>
              </a:rPr>
              <a:t>, …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Garamond" panose="02020404030301010803" pitchFamily="18" charset="0"/>
              </a:rPr>
              <a:t>Former developers: Kevin Carlberg and Mark </a:t>
            </a:r>
            <a:r>
              <a:rPr lang="en-US" sz="2000" dirty="0" err="1">
                <a:latin typeface="Garamond" panose="02020404030301010803" pitchFamily="18" charset="0"/>
              </a:rPr>
              <a:t>Hoemmen</a:t>
            </a:r>
            <a:endParaRPr lang="en-US" sz="2000" dirty="0"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Garamond" panose="02020404030301010803" pitchFamily="18" charset="0"/>
              </a:rPr>
              <a:t>Main idea: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Garamond" panose="02020404030301010803" pitchFamily="18" charset="0"/>
              </a:rPr>
              <a:t>Delineate between the “application” and the ROM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latin typeface="Garamond" panose="02020404030301010803" pitchFamily="18" charset="0"/>
              </a:rPr>
              <a:t>ROM methods are contained in the </a:t>
            </a:r>
            <a:r>
              <a:rPr lang="en-US" sz="2000" dirty="0" err="1">
                <a:latin typeface="Garamond" panose="02020404030301010803" pitchFamily="18" charset="0"/>
              </a:rPr>
              <a:t>Pressio</a:t>
            </a:r>
            <a:r>
              <a:rPr lang="en-US" sz="2000" dirty="0">
                <a:latin typeface="Garamond" panose="02020404030301010803" pitchFamily="18" charset="0"/>
              </a:rPr>
              <a:t> framework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amond" panose="02020404030301010803" pitchFamily="18" charset="0"/>
              </a:rPr>
              <a:t>Pressio</a:t>
            </a:r>
            <a:r>
              <a:rPr lang="en-US" sz="2000" dirty="0">
                <a:latin typeface="Garamond" panose="02020404030301010803" pitchFamily="18" charset="0"/>
              </a:rPr>
              <a:t> “plugs in” to an application code</a:t>
            </a:r>
          </a:p>
          <a:p>
            <a:pPr marL="0" indent="0">
              <a:buNone/>
            </a:pP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D6B14-3CCF-5A45-A67A-CFE806D1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E96682-0DFE-C845-AB29-5131A68559FE}"/>
              </a:ext>
            </a:extLst>
          </p:cNvPr>
          <p:cNvSpPr txBox="1"/>
          <p:nvPr/>
        </p:nvSpPr>
        <p:spPr>
          <a:xfrm>
            <a:off x="7849760" y="6298173"/>
            <a:ext cx="35536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linkClick r:id="rId2"/>
              </a:rPr>
              <a:t>https://github.com/Pressio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26CEE5-82B8-0243-A8FB-C569BEB4C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9670" y="4278917"/>
            <a:ext cx="4626777" cy="1943581"/>
          </a:xfrm>
          <a:prstGeom prst="rect">
            <a:avLst/>
          </a:prstGeom>
          <a:ln w="25400">
            <a:solidFill>
              <a:schemeClr val="accent1"/>
            </a:solidFill>
          </a:ln>
          <a:effectLst>
            <a:softEdge rad="12700"/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5487C05C-7522-FD47-9634-74ABF8AECDFC}"/>
              </a:ext>
            </a:extLst>
          </p:cNvPr>
          <p:cNvGrpSpPr/>
          <p:nvPr/>
        </p:nvGrpSpPr>
        <p:grpSpPr>
          <a:xfrm>
            <a:off x="7849760" y="929997"/>
            <a:ext cx="3617514" cy="2916588"/>
            <a:chOff x="2736895" y="1046829"/>
            <a:chExt cx="6577382" cy="530295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BC0D4190-3035-E140-816D-BCCF37B921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634" r="14445"/>
            <a:stretch/>
          </p:blipFill>
          <p:spPr>
            <a:xfrm>
              <a:off x="2736895" y="1046829"/>
              <a:ext cx="6577382" cy="5302955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3B724C8-718F-7943-AD05-A0519555DA60}"/>
                </a:ext>
              </a:extLst>
            </p:cNvPr>
            <p:cNvGrpSpPr/>
            <p:nvPr/>
          </p:nvGrpSpPr>
          <p:grpSpPr>
            <a:xfrm>
              <a:off x="3027861" y="1098758"/>
              <a:ext cx="6286416" cy="1106560"/>
              <a:chOff x="372067" y="2226092"/>
              <a:chExt cx="6236839" cy="1053137"/>
            </a:xfrm>
            <a:solidFill>
              <a:schemeClr val="bg1"/>
            </a:solidFill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3BBD5CA-DA63-5E4A-8943-303D3C7B1F2A}"/>
                  </a:ext>
                </a:extLst>
              </p:cNvPr>
              <p:cNvSpPr/>
              <p:nvPr/>
            </p:nvSpPr>
            <p:spPr>
              <a:xfrm>
                <a:off x="372067" y="2226092"/>
                <a:ext cx="6236839" cy="1053137"/>
              </a:xfrm>
              <a:prstGeom prst="rect">
                <a:avLst/>
              </a:prstGeom>
              <a:grpFill/>
              <a:ln w="28575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246E3A70-1408-BE40-B0CB-B4685DD12B7D}"/>
                  </a:ext>
                </a:extLst>
              </p:cNvPr>
              <p:cNvSpPr/>
              <p:nvPr/>
            </p:nvSpPr>
            <p:spPr>
              <a:xfrm>
                <a:off x="1084668" y="2453115"/>
                <a:ext cx="4508938" cy="599089"/>
              </a:xfrm>
              <a:prstGeom prst="roundRect">
                <a:avLst/>
              </a:prstGeom>
              <a:solidFill>
                <a:srgbClr val="AFCFDC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Garamond" panose="02020404030301010803" pitchFamily="18" charset="0"/>
                  </a:rPr>
                  <a:t>rom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696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20648" y="359772"/>
            <a:ext cx="10912552" cy="570225"/>
          </a:xfrm>
        </p:spPr>
        <p:txBody>
          <a:bodyPr/>
          <a:lstStyle/>
          <a:p>
            <a:r>
              <a:rPr lang="en-US" dirty="0"/>
              <a:t>High-level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1E071B5-7330-294E-A20A-79B1CB6FD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647" y="1179300"/>
            <a:ext cx="9060279" cy="5013395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Header-only C++11  library</a:t>
            </a:r>
          </a:p>
          <a:p>
            <a:pPr lvl="1">
              <a:spcBef>
                <a:spcPts val="800"/>
              </a:spcBef>
            </a:pPr>
            <a:r>
              <a:rPr lang="en-US" sz="2000" dirty="0"/>
              <a:t>Benefits portability </a:t>
            </a:r>
          </a:p>
          <a:p>
            <a:pPr lvl="1">
              <a:spcBef>
                <a:spcPts val="800"/>
              </a:spcBef>
            </a:pPr>
            <a:r>
              <a:rPr lang="en-US" sz="2000" dirty="0"/>
              <a:t>Leverages C++11 and metaprogramming for type detection and compile-time dispatching</a:t>
            </a:r>
          </a:p>
          <a:p>
            <a:pPr lvl="1">
              <a:spcBef>
                <a:spcPts val="800"/>
              </a:spcBef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Supports HPC programming models (e.g., </a:t>
            </a:r>
            <a:r>
              <a:rPr lang="en-US" sz="2200" dirty="0" err="1"/>
              <a:t>Kokkos</a:t>
            </a:r>
            <a:r>
              <a:rPr lang="en-US" sz="2200" dirty="0"/>
              <a:t>, </a:t>
            </a:r>
            <a:r>
              <a:rPr lang="en-US" sz="2200" dirty="0" err="1"/>
              <a:t>tPetra</a:t>
            </a:r>
            <a:r>
              <a:rPr lang="en-US" sz="2200" dirty="0"/>
              <a:t>)</a:t>
            </a:r>
          </a:p>
          <a:p>
            <a:pPr lvl="1">
              <a:spcBef>
                <a:spcPts val="800"/>
              </a:spcBef>
            </a:pPr>
            <a:r>
              <a:rPr lang="en-US" sz="2000" dirty="0"/>
              <a:t>Support for GPU computing via </a:t>
            </a:r>
            <a:r>
              <a:rPr lang="en-US" sz="2000" dirty="0" err="1"/>
              <a:t>Kokkos</a:t>
            </a:r>
            <a:endParaRPr lang="en-US" sz="2000" dirty="0"/>
          </a:p>
          <a:p>
            <a:pPr lvl="1">
              <a:spcBef>
                <a:spcPts val="800"/>
              </a:spcBef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Supports a Python API</a:t>
            </a:r>
          </a:p>
          <a:p>
            <a:pPr lvl="1">
              <a:spcBef>
                <a:spcPts val="800"/>
              </a:spcBef>
            </a:pPr>
            <a:r>
              <a:rPr lang="en-US" sz="2000" dirty="0"/>
              <a:t>Enables Python users to use </a:t>
            </a:r>
            <a:r>
              <a:rPr lang="en-US" sz="2000" dirty="0" err="1"/>
              <a:t>Pressio</a:t>
            </a:r>
            <a:r>
              <a:rPr lang="en-US" sz="2000" dirty="0"/>
              <a:t> </a:t>
            </a:r>
          </a:p>
          <a:p>
            <a:pPr lvl="1">
              <a:spcBef>
                <a:spcPts val="800"/>
              </a:spcBef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Supports </a:t>
            </a:r>
            <a:r>
              <a:rPr lang="en-US" sz="2200" dirty="0" err="1"/>
              <a:t>Galerkin</a:t>
            </a:r>
            <a:r>
              <a:rPr lang="en-US" sz="2200" dirty="0"/>
              <a:t>, LSPG, and WLS ROMs (w/ </a:t>
            </a:r>
            <a:r>
              <a:rPr lang="en-US" sz="2200" dirty="0" err="1"/>
              <a:t>hyperreduction</a:t>
            </a:r>
            <a:r>
              <a:rPr lang="en-US" sz="2200" dirty="0"/>
              <a:t>)</a:t>
            </a:r>
          </a:p>
          <a:p>
            <a:pPr marL="457200" lvl="1" indent="0">
              <a:spcBef>
                <a:spcPts val="1200"/>
              </a:spcBef>
              <a:buNone/>
            </a:pPr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8343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</a:t>
            </a:r>
            <a:r>
              <a:rPr lang="en-US" dirty="0" err="1"/>
              <a:t>Pressio</a:t>
            </a:r>
            <a:r>
              <a:rPr lang="en-US" dirty="0"/>
              <a:t> talk to an application?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74649" y="1202211"/>
            <a:ext cx="5287424" cy="222678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Pressio’s</a:t>
            </a:r>
            <a:r>
              <a:rPr lang="en-US" dirty="0"/>
              <a:t> API requires the application to expose two main functions: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Andale Mono" panose="020B0509000000000004" pitchFamily="49" charset="0"/>
              </a:rPr>
              <a:t>veloctiy</a:t>
            </a:r>
            <a:r>
              <a:rPr lang="en-US" dirty="0"/>
              <a:t>: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Andale Mono" panose="020B0509000000000004" pitchFamily="49" charset="0"/>
              </a:rPr>
              <a:t>applyJacobian</a:t>
            </a:r>
            <a:r>
              <a:rPr lang="en-US" dirty="0">
                <a:latin typeface="Andale Mono" panose="020B0509000000000004" pitchFamily="49" charset="0"/>
              </a:rPr>
              <a:t>: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BB13BF-A635-A44C-BBD6-895A88353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0898" y="1961688"/>
            <a:ext cx="992045" cy="2532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073B81-68F0-5943-A7CF-C3F55880E3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9174" y="2832175"/>
            <a:ext cx="467539" cy="330028"/>
          </a:xfrm>
          <a:prstGeom prst="rect">
            <a:avLst/>
          </a:prstGeom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8EE24819-1D1F-A04A-A1B6-01E28947F6D8}"/>
              </a:ext>
            </a:extLst>
          </p:cNvPr>
          <p:cNvSpPr txBox="1">
            <a:spLocks/>
          </p:cNvSpPr>
          <p:nvPr/>
        </p:nvSpPr>
        <p:spPr>
          <a:xfrm>
            <a:off x="274646" y="5008721"/>
            <a:ext cx="5287425" cy="160405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For hyper-reduction, we require </a:t>
            </a:r>
            <a:r>
              <a:rPr lang="en-US" sz="1600" dirty="0">
                <a:latin typeface="Andale Mono" panose="020B0509000000000004" pitchFamily="49" charset="0"/>
              </a:rPr>
              <a:t>velocity</a:t>
            </a:r>
            <a:r>
              <a:rPr lang="en-US" dirty="0"/>
              <a:t> and </a:t>
            </a:r>
            <a:r>
              <a:rPr lang="en-US" sz="1600" dirty="0" err="1">
                <a:latin typeface="Andale Mono" panose="020B0509000000000004" pitchFamily="49" charset="0"/>
              </a:rPr>
              <a:t>applyJacobian</a:t>
            </a:r>
            <a:r>
              <a:rPr lang="en-US" dirty="0"/>
              <a:t> to return results at only a subset of the mesh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7B151691-349C-B042-8310-688D20B6DF33}"/>
              </a:ext>
            </a:extLst>
          </p:cNvPr>
          <p:cNvSpPr txBox="1">
            <a:spLocks/>
          </p:cNvSpPr>
          <p:nvPr/>
        </p:nvSpPr>
        <p:spPr>
          <a:xfrm>
            <a:off x="274648" y="3537550"/>
            <a:ext cx="5287424" cy="8831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64FA5EC6-11CF-4045-A4EB-FFF810BAAFAB}"/>
              </a:ext>
            </a:extLst>
          </p:cNvPr>
          <p:cNvSpPr txBox="1">
            <a:spLocks/>
          </p:cNvSpPr>
          <p:nvPr/>
        </p:nvSpPr>
        <p:spPr>
          <a:xfrm>
            <a:off x="274646" y="3828434"/>
            <a:ext cx="5346225" cy="7704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Pressio</a:t>
            </a:r>
            <a:r>
              <a:rPr lang="en-US" dirty="0"/>
              <a:t> uses these functions to construct the ROMs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2A161BB-9540-484D-B5D0-D53135279EC2}"/>
              </a:ext>
            </a:extLst>
          </p:cNvPr>
          <p:cNvGrpSpPr/>
          <p:nvPr/>
        </p:nvGrpSpPr>
        <p:grpSpPr>
          <a:xfrm>
            <a:off x="5749848" y="929997"/>
            <a:ext cx="6301885" cy="5080838"/>
            <a:chOff x="2736895" y="1046829"/>
            <a:chExt cx="6577382" cy="530295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E92EB5D-5110-5D40-AFB6-F15EA1E844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2634" r="14445"/>
            <a:stretch/>
          </p:blipFill>
          <p:spPr>
            <a:xfrm>
              <a:off x="2736895" y="1046829"/>
              <a:ext cx="6577382" cy="5302955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0386BA6-5DC7-B24D-BA55-FE86AE12EDBC}"/>
                </a:ext>
              </a:extLst>
            </p:cNvPr>
            <p:cNvGrpSpPr/>
            <p:nvPr/>
          </p:nvGrpSpPr>
          <p:grpSpPr>
            <a:xfrm>
              <a:off x="3027861" y="1098758"/>
              <a:ext cx="6286416" cy="1106560"/>
              <a:chOff x="372067" y="2226092"/>
              <a:chExt cx="6236839" cy="1053137"/>
            </a:xfrm>
            <a:solidFill>
              <a:schemeClr val="bg1"/>
            </a:solidFill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362ADA52-BADA-874E-A8E1-9478B0688A54}"/>
                  </a:ext>
                </a:extLst>
              </p:cNvPr>
              <p:cNvSpPr/>
              <p:nvPr/>
            </p:nvSpPr>
            <p:spPr>
              <a:xfrm>
                <a:off x="372067" y="2226092"/>
                <a:ext cx="6236839" cy="1053137"/>
              </a:xfrm>
              <a:prstGeom prst="rect">
                <a:avLst/>
              </a:prstGeom>
              <a:grpFill/>
              <a:ln w="28575">
                <a:solidFill>
                  <a:schemeClr val="tx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605BD0CE-270A-F64A-AB72-4AF75C514855}"/>
                  </a:ext>
                </a:extLst>
              </p:cNvPr>
              <p:cNvSpPr/>
              <p:nvPr/>
            </p:nvSpPr>
            <p:spPr>
              <a:xfrm>
                <a:off x="1084668" y="2453115"/>
                <a:ext cx="4508938" cy="599089"/>
              </a:xfrm>
              <a:prstGeom prst="roundRect">
                <a:avLst/>
              </a:prstGeom>
              <a:solidFill>
                <a:srgbClr val="AFCFDC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Garamond" panose="02020404030301010803" pitchFamily="18" charset="0"/>
                  </a:rPr>
                  <a:t>rom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3423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Pressio</a:t>
            </a:r>
            <a:r>
              <a:rPr lang="en-US" dirty="0"/>
              <a:t>: How do we build and run a ROM?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7B151691-349C-B042-8310-688D20B6DF33}"/>
              </a:ext>
            </a:extLst>
          </p:cNvPr>
          <p:cNvSpPr txBox="1">
            <a:spLocks/>
          </p:cNvSpPr>
          <p:nvPr/>
        </p:nvSpPr>
        <p:spPr>
          <a:xfrm>
            <a:off x="274648" y="3537550"/>
            <a:ext cx="5287424" cy="88310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1EA3DE-39C9-6F4D-B8AA-6E4D9ADB40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1"/>
          <a:stretch/>
        </p:blipFill>
        <p:spPr>
          <a:xfrm>
            <a:off x="2918360" y="929997"/>
            <a:ext cx="4953896" cy="568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2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9BCE6F9-AF9F-4548-8838-E66F06C3C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9823" y="1258966"/>
            <a:ext cx="5635752" cy="422681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application of </a:t>
            </a:r>
            <a:r>
              <a:rPr lang="en-US" dirty="0" err="1"/>
              <a:t>Pressio</a:t>
            </a:r>
            <a:r>
              <a:rPr lang="en-US" dirty="0"/>
              <a:t>: Overview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13442" y="1258966"/>
            <a:ext cx="5081064" cy="48785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Construct a ROM of the shallow water equations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DBD203-936F-A944-9B32-E5B05D6C3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603" y="1798384"/>
            <a:ext cx="4512397" cy="19369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1A5CE6-BFBF-574D-B786-FAB5384E81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3603" y="4439950"/>
            <a:ext cx="3397732" cy="327492"/>
          </a:xfrm>
          <a:prstGeom prst="rect">
            <a:avLst/>
          </a:prstGeom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B16E6AB4-E142-8949-AE81-C0DC4B07ABBE}"/>
              </a:ext>
            </a:extLst>
          </p:cNvPr>
          <p:cNvSpPr txBox="1">
            <a:spLocks/>
          </p:cNvSpPr>
          <p:nvPr/>
        </p:nvSpPr>
        <p:spPr>
          <a:xfrm>
            <a:off x="693330" y="3975357"/>
            <a:ext cx="5081064" cy="48785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Initial conditions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C5E20C-41E4-F64D-AEAF-5BDB591F1E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98389" y="4927803"/>
            <a:ext cx="2655000" cy="254495"/>
          </a:xfrm>
          <a:prstGeom prst="rect">
            <a:avLst/>
          </a:prstGeom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767428ED-C95E-4B46-A26A-C506A198A555}"/>
              </a:ext>
            </a:extLst>
          </p:cNvPr>
          <p:cNvSpPr txBox="1">
            <a:spLocks/>
          </p:cNvSpPr>
          <p:nvPr/>
        </p:nvSpPr>
        <p:spPr>
          <a:xfrm>
            <a:off x="668784" y="5425398"/>
            <a:ext cx="4763828" cy="116366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System parameters: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   : gravity parameter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   : controls the magnitude of the pulse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C24CEC1-D2C7-4B4E-B8DE-2B1E3F9104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339" y="5856193"/>
            <a:ext cx="227300" cy="17219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E4510B-DE66-2445-992C-FF79D3A00E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8451" y="6156698"/>
            <a:ext cx="234188" cy="172197"/>
          </a:xfrm>
          <a:prstGeom prst="rect">
            <a:avLst/>
          </a:prstGeom>
        </p:spPr>
      </p:pic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48241D4C-19DA-4A4A-9429-39756121801F}"/>
              </a:ext>
            </a:extLst>
          </p:cNvPr>
          <p:cNvSpPr txBox="1">
            <a:spLocks/>
          </p:cNvSpPr>
          <p:nvPr/>
        </p:nvSpPr>
        <p:spPr>
          <a:xfrm>
            <a:off x="8020957" y="5326896"/>
            <a:ext cx="2966521" cy="48785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i="1" dirty="0">
                <a:latin typeface="Times" pitchFamily="2" charset="0"/>
              </a:rPr>
              <a:t>Surface plot of the water height</a:t>
            </a:r>
          </a:p>
        </p:txBody>
      </p:sp>
    </p:spTree>
    <p:extLst>
      <p:ext uri="{BB962C8B-B14F-4D97-AF65-F5344CB8AC3E}">
        <p14:creationId xmlns:p14="http://schemas.microsoft.com/office/powerpoint/2010/main" val="22128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application of </a:t>
            </a:r>
            <a:r>
              <a:rPr lang="en-US" dirty="0" err="1"/>
              <a:t>Pressio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13440" y="1258965"/>
            <a:ext cx="6594553" cy="1944587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Have access to an app that solves the shallow water equations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1</a:t>
            </a:r>
            <a:r>
              <a:rPr lang="en-US" baseline="30000" dirty="0"/>
              <a:t>st</a:t>
            </a:r>
            <a:r>
              <a:rPr lang="en-US" dirty="0"/>
              <a:t> order finite volume scheme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128 x 128 mesh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tPetraBlock</a:t>
            </a:r>
            <a:r>
              <a:rPr lang="en-US" dirty="0"/>
              <a:t> data structures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Capable of evaluating residual at a subset of the mesh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Takes 5 minutes to run one simulation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B16E6AB4-E142-8949-AE81-C0DC4B07ABBE}"/>
              </a:ext>
            </a:extLst>
          </p:cNvPr>
          <p:cNvSpPr txBox="1">
            <a:spLocks/>
          </p:cNvSpPr>
          <p:nvPr/>
        </p:nvSpPr>
        <p:spPr>
          <a:xfrm>
            <a:off x="613440" y="3492735"/>
            <a:ext cx="5558760" cy="94444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 functionality for the app to meet </a:t>
            </a:r>
            <a:r>
              <a:rPr lang="en-US" dirty="0" err="1"/>
              <a:t>Pressio’s</a:t>
            </a:r>
            <a:r>
              <a:rPr lang="en-US" dirty="0"/>
              <a:t> API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Expose velocity and </a:t>
            </a:r>
            <a:r>
              <a:rPr lang="en-US" dirty="0" err="1"/>
              <a:t>applyJacobian</a:t>
            </a:r>
            <a:r>
              <a:rPr lang="en-US" dirty="0"/>
              <a:t> functions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1FBCCC-FF2F-7D4A-B409-E28241C70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586" y="492157"/>
            <a:ext cx="3949823" cy="34782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72D72E-1278-214F-BF67-DCD08F981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0586" y="4821171"/>
            <a:ext cx="3935995" cy="1323713"/>
          </a:xfrm>
          <a:prstGeom prst="rect">
            <a:avLst/>
          </a:prstGeom>
        </p:spPr>
      </p:pic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B88A156F-D0FA-5243-94B2-FFE57DCBC392}"/>
              </a:ext>
            </a:extLst>
          </p:cNvPr>
          <p:cNvSpPr txBox="1">
            <a:spLocks/>
          </p:cNvSpPr>
          <p:nvPr/>
        </p:nvSpPr>
        <p:spPr>
          <a:xfrm>
            <a:off x="646039" y="4956766"/>
            <a:ext cx="5558760" cy="94444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Execute FOM for training parameter instances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925F95-812C-7848-AC19-C48BBADC51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529" y="5343937"/>
            <a:ext cx="1445559" cy="2550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60F4C6-B1D4-3E4E-90D8-AE35E4D686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8529" y="5761010"/>
            <a:ext cx="2168327" cy="255097"/>
          </a:xfrm>
          <a:prstGeom prst="rect">
            <a:avLst/>
          </a:prstGeom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46EE16E8-6F5D-9D49-84A0-2AA8515696F0}"/>
              </a:ext>
            </a:extLst>
          </p:cNvPr>
          <p:cNvSpPr txBox="1">
            <a:spLocks/>
          </p:cNvSpPr>
          <p:nvPr/>
        </p:nvSpPr>
        <p:spPr>
          <a:xfrm>
            <a:off x="7668873" y="6254301"/>
            <a:ext cx="3505632" cy="3482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i="1" dirty="0">
                <a:latin typeface="Times" pitchFamily="2" charset="0"/>
              </a:rPr>
              <a:t>Expose “velocity” function to meet </a:t>
            </a:r>
            <a:r>
              <a:rPr lang="en-US" sz="1400" i="1" dirty="0" err="1">
                <a:latin typeface="Times" pitchFamily="2" charset="0"/>
              </a:rPr>
              <a:t>Pressio</a:t>
            </a:r>
            <a:r>
              <a:rPr lang="en-US" sz="1400" i="1" dirty="0">
                <a:latin typeface="Times" pitchFamily="2" charset="0"/>
              </a:rPr>
              <a:t> API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93660B4-176F-AA47-8972-7EFE46464807}"/>
              </a:ext>
            </a:extLst>
          </p:cNvPr>
          <p:cNvSpPr txBox="1">
            <a:spLocks/>
          </p:cNvSpPr>
          <p:nvPr/>
        </p:nvSpPr>
        <p:spPr>
          <a:xfrm>
            <a:off x="8503273" y="4008642"/>
            <a:ext cx="1366868" cy="3482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i="1" dirty="0">
                <a:latin typeface="Times" pitchFamily="2" charset="0"/>
              </a:rPr>
              <a:t>Shallow Water App</a:t>
            </a:r>
          </a:p>
        </p:txBody>
      </p:sp>
    </p:spTree>
    <p:extLst>
      <p:ext uri="{BB962C8B-B14F-4D97-AF65-F5344CB8AC3E}">
        <p14:creationId xmlns:p14="http://schemas.microsoft.com/office/powerpoint/2010/main" val="48169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application of </a:t>
            </a:r>
            <a:r>
              <a:rPr lang="en-US" dirty="0" err="1"/>
              <a:t>Pressio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14674" y="1197681"/>
            <a:ext cx="4409036" cy="89256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Construct ROM basis from FOM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External to </a:t>
            </a:r>
            <a:r>
              <a:rPr lang="en-US" dirty="0" err="1"/>
              <a:t>Pressio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17</a:t>
            </a:fld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B16E6AB4-E142-8949-AE81-C0DC4B07ABBE}"/>
              </a:ext>
            </a:extLst>
          </p:cNvPr>
          <p:cNvSpPr txBox="1">
            <a:spLocks/>
          </p:cNvSpPr>
          <p:nvPr/>
        </p:nvSpPr>
        <p:spPr>
          <a:xfrm>
            <a:off x="484348" y="3579463"/>
            <a:ext cx="5684419" cy="136905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Write main file for ROM application using </a:t>
            </a:r>
            <a:r>
              <a:rPr lang="en-US" dirty="0" err="1"/>
              <a:t>Pressio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Read in basis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Declare problem information 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7893D33C-310B-3345-9B94-424FB6EA068A}"/>
              </a:ext>
            </a:extLst>
          </p:cNvPr>
          <p:cNvSpPr txBox="1">
            <a:spLocks/>
          </p:cNvSpPr>
          <p:nvPr/>
        </p:nvSpPr>
        <p:spPr>
          <a:xfrm>
            <a:off x="514674" y="5379218"/>
            <a:ext cx="5684419" cy="112458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Execute ROM app and post process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Post processing is external to </a:t>
            </a:r>
            <a:r>
              <a:rPr lang="en-US" dirty="0" err="1"/>
              <a:t>pressio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AF6777A-262C-F84D-B511-9F44A0A5B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664" y="1142605"/>
            <a:ext cx="6105002" cy="4328351"/>
          </a:xfrm>
          <a:prstGeom prst="rect">
            <a:avLst/>
          </a:prstGeom>
        </p:spPr>
      </p:pic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F15B6A47-1CF9-A24C-AF7C-89FE453C733F}"/>
              </a:ext>
            </a:extLst>
          </p:cNvPr>
          <p:cNvSpPr txBox="1">
            <a:spLocks/>
          </p:cNvSpPr>
          <p:nvPr/>
        </p:nvSpPr>
        <p:spPr>
          <a:xfrm>
            <a:off x="7559904" y="5683564"/>
            <a:ext cx="3365831" cy="48785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i="1" dirty="0">
                <a:latin typeface="Times" pitchFamily="2" charset="0"/>
              </a:rPr>
              <a:t>Sample “main” file for WLS in </a:t>
            </a:r>
            <a:r>
              <a:rPr lang="en-US" sz="1400" i="1" dirty="0" err="1">
                <a:latin typeface="Times" pitchFamily="2" charset="0"/>
              </a:rPr>
              <a:t>pressio</a:t>
            </a:r>
            <a:endParaRPr lang="en-US" sz="1400" i="1" dirty="0">
              <a:latin typeface="Times" pitchFamily="2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F41681C5-0675-B34F-B619-C81A7B531F7A}"/>
              </a:ext>
            </a:extLst>
          </p:cNvPr>
          <p:cNvSpPr txBox="1">
            <a:spLocks/>
          </p:cNvSpPr>
          <p:nvPr/>
        </p:nvSpPr>
        <p:spPr>
          <a:xfrm>
            <a:off x="514674" y="2357930"/>
            <a:ext cx="4965002" cy="89256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For hyper-reduction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Identify FOM cells at which to evaluate the residual</a:t>
            </a:r>
          </a:p>
        </p:txBody>
      </p:sp>
    </p:spTree>
    <p:extLst>
      <p:ext uri="{BB962C8B-B14F-4D97-AF65-F5344CB8AC3E}">
        <p14:creationId xmlns:p14="http://schemas.microsoft.com/office/powerpoint/2010/main" val="41122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13441" y="1258965"/>
            <a:ext cx="4942328" cy="314276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Results at a novel parameter instance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0.3% error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8x speed up over FOM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6x better than nearest neighbors solution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Results improve as the FOM dimension grows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18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E4AC978-76F8-5847-805D-3F85AAE94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240" y="1168838"/>
            <a:ext cx="58547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95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648" y="1429233"/>
            <a:ext cx="10058400" cy="4366883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Projection-based ROMs enable fast and efficient approximate solutions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windowed-least squares formulation enables particularly robust solutions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Pressio</a:t>
            </a:r>
            <a:r>
              <a:rPr lang="en-US" dirty="0"/>
              <a:t> is an open-source framework developed at Sandia aimed at providing performant </a:t>
            </a:r>
            <a:r>
              <a:rPr lang="en-US" dirty="0" err="1"/>
              <a:t>pROMs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Freely available on </a:t>
            </a:r>
            <a:r>
              <a:rPr lang="en-US" dirty="0" err="1"/>
              <a:t>github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Header only C++11 library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Supports arbitrary datatypes and HPC programming models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Supports a Python API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are growing the </a:t>
            </a:r>
            <a:r>
              <a:rPr lang="en-US" dirty="0" err="1"/>
              <a:t>Pressio</a:t>
            </a:r>
            <a:r>
              <a:rPr lang="en-US" dirty="0"/>
              <a:t> project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Coupling to new application codes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Adding new solvers and ROM techniques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Improving user interfaces and APIs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56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Windowed least-squares model reduction in </a:t>
            </a:r>
            <a:r>
              <a:rPr lang="en-US" dirty="0" err="1"/>
              <a:t>Pressio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Eric Parish and Francesco </a:t>
            </a:r>
            <a:r>
              <a:rPr lang="en-US" dirty="0" err="1"/>
              <a:t>Rizzi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err="1"/>
              <a:t>Software@Sandia</a:t>
            </a:r>
            <a:r>
              <a:rPr lang="en-US" dirty="0"/>
              <a:t> Series	August 24, 2020</a:t>
            </a:r>
          </a:p>
        </p:txBody>
      </p:sp>
    </p:spTree>
    <p:extLst>
      <p:ext uri="{BB962C8B-B14F-4D97-AF65-F5344CB8AC3E}">
        <p14:creationId xmlns:p14="http://schemas.microsoft.com/office/powerpoint/2010/main" val="174136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Points of Contact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648" y="5127490"/>
            <a:ext cx="10058400" cy="103018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Contact email for </a:t>
            </a:r>
            <a:r>
              <a:rPr lang="en-US" dirty="0" err="1"/>
              <a:t>Pressio</a:t>
            </a:r>
            <a:r>
              <a:rPr lang="en-US" dirty="0"/>
              <a:t>: </a:t>
            </a:r>
            <a:r>
              <a:rPr lang="en-US" dirty="0" err="1"/>
              <a:t>fnrizzi@sandia.gov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Contact email for WLS implementation: </a:t>
            </a:r>
            <a:r>
              <a:rPr lang="en-US" dirty="0" err="1"/>
              <a:t>ejparis@sandia.gov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97DD6D-996F-CC4C-B1E2-164483B8BB18}"/>
              </a:ext>
            </a:extLst>
          </p:cNvPr>
          <p:cNvSpPr txBox="1"/>
          <p:nvPr/>
        </p:nvSpPr>
        <p:spPr>
          <a:xfrm>
            <a:off x="914277" y="3228945"/>
            <a:ext cx="35536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linkClick r:id="rId3"/>
              </a:rPr>
              <a:t>https://github.com/Pressio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5CA42A-A717-4D4A-9879-D97B225AAD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277" y="1033778"/>
            <a:ext cx="4626777" cy="1943581"/>
          </a:xfrm>
          <a:prstGeom prst="rect">
            <a:avLst/>
          </a:prstGeom>
          <a:ln w="25400">
            <a:solidFill>
              <a:schemeClr val="accent1"/>
            </a:solidFill>
          </a:ln>
          <a:effectLst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185447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3DD37-EAA5-E248-86ED-6102A6D60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33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20648" y="359772"/>
            <a:ext cx="10912552" cy="570225"/>
          </a:xfrm>
        </p:spPr>
        <p:txBody>
          <a:bodyPr/>
          <a:lstStyle/>
          <a:p>
            <a:r>
              <a:rPr lang="en-US" dirty="0"/>
              <a:t>High-level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22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1E071B5-7330-294E-A20A-79B1CB6FD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23" y="1261281"/>
            <a:ext cx="10979799" cy="5032375"/>
          </a:xfrm>
        </p:spPr>
        <p:txBody>
          <a:bodyPr>
            <a:normAutofit/>
          </a:bodyPr>
          <a:lstStyle/>
          <a:p>
            <a:r>
              <a:rPr lang="en-US" dirty="0"/>
              <a:t>Header-only library, no need to be compiled and packaged</a:t>
            </a:r>
          </a:p>
          <a:p>
            <a:pPr lvl="1"/>
            <a:r>
              <a:rPr lang="en-US" sz="2000" dirty="0"/>
              <a:t>Benefits portability </a:t>
            </a:r>
          </a:p>
          <a:p>
            <a:r>
              <a:rPr lang="en-US" dirty="0"/>
              <a:t>Modular structure</a:t>
            </a:r>
          </a:p>
          <a:p>
            <a:pPr lvl="1"/>
            <a:r>
              <a:rPr lang="en-US" sz="2000" dirty="0"/>
              <a:t>Packages are designed to be self-contained with minimal inter dependencies</a:t>
            </a:r>
          </a:p>
          <a:p>
            <a:pPr lvl="1"/>
            <a:r>
              <a:rPr lang="en-US" sz="2000" dirty="0"/>
              <a:t>Benefits the development cycle and extensibility</a:t>
            </a:r>
          </a:p>
          <a:p>
            <a:r>
              <a:rPr lang="en-US" dirty="0"/>
              <a:t>Relies on modern C++11 and metaprogramming for type detection and compile-time dispatching</a:t>
            </a:r>
          </a:p>
          <a:p>
            <a:r>
              <a:rPr lang="en-US" b="1" dirty="0"/>
              <a:t>Support for state-of-the-art HPC programming models (e.g. </a:t>
            </a:r>
            <a:r>
              <a:rPr lang="en-US" b="1" dirty="0" err="1"/>
              <a:t>Kokkos</a:t>
            </a:r>
            <a:r>
              <a:rPr lang="en-US" b="1" dirty="0"/>
              <a:t>)</a:t>
            </a:r>
          </a:p>
          <a:p>
            <a:pPr lvl="1"/>
            <a:r>
              <a:rPr lang="en-US" sz="2000" b="1" dirty="0"/>
              <a:t>Seamless support for GPU computing via </a:t>
            </a:r>
            <a:r>
              <a:rPr lang="en-US" sz="2000" b="1" dirty="0" err="1"/>
              <a:t>Kokkos</a:t>
            </a:r>
            <a:endParaRPr lang="en-US" sz="2000" b="1" dirty="0"/>
          </a:p>
          <a:p>
            <a:r>
              <a:rPr lang="en-US" dirty="0"/>
              <a:t>Unit and regression tests with continuous integration (growing feature)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Supports a basic Python API to expose the C++ ROM functionalities </a:t>
            </a:r>
          </a:p>
          <a:p>
            <a:pPr lvl="1"/>
            <a:r>
              <a:rPr lang="en-US" sz="2000" b="1" dirty="0"/>
              <a:t>Enables Python users to use </a:t>
            </a:r>
            <a:r>
              <a:rPr lang="en-US" sz="2000" b="1" dirty="0" err="1"/>
              <a:t>Pressio</a:t>
            </a:r>
            <a:r>
              <a:rPr lang="en-US" sz="2000" b="1" dirty="0"/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94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20648" y="359772"/>
            <a:ext cx="10912552" cy="570225"/>
          </a:xfrm>
        </p:spPr>
        <p:txBody>
          <a:bodyPr/>
          <a:lstStyle/>
          <a:p>
            <a:r>
              <a:rPr lang="en-US" dirty="0"/>
              <a:t>Interfacing with simulation codes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6FDF72-9CCD-9448-AFF5-6887A5862E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34" r="14445"/>
          <a:stretch/>
        </p:blipFill>
        <p:spPr>
          <a:xfrm>
            <a:off x="6752267" y="1253579"/>
            <a:ext cx="5057509" cy="4077572"/>
          </a:xfrm>
          <a:prstGeom prst="rect">
            <a:avLst/>
          </a:prstGeom>
        </p:spPr>
      </p:pic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9527F09A-C813-7244-AC08-6C61572C1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649" y="1359081"/>
            <a:ext cx="6210814" cy="531135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Traditionally, </a:t>
            </a:r>
            <a:r>
              <a:rPr lang="en-US" sz="2400" dirty="0" err="1"/>
              <a:t>pROM</a:t>
            </a:r>
            <a:r>
              <a:rPr lang="en-US" sz="2400" dirty="0"/>
              <a:t> methods are implemented directly in each application code</a:t>
            </a:r>
          </a:p>
          <a:p>
            <a:pPr lvl="1">
              <a:buClr>
                <a:srgbClr val="FF0000"/>
              </a:buClr>
              <a:buFont typeface="Zapf Dingbats"/>
              <a:buChar char="✗"/>
            </a:pPr>
            <a:r>
              <a:rPr lang="en-US" sz="2000" b="1" dirty="0">
                <a:solidFill>
                  <a:srgbClr val="FF0000"/>
                </a:solidFill>
              </a:rPr>
              <a:t>Highly intrusive</a:t>
            </a:r>
            <a:r>
              <a:rPr lang="en-US" sz="2000" dirty="0"/>
              <a:t>: major changes to application code</a:t>
            </a:r>
          </a:p>
          <a:p>
            <a:pPr lvl="1">
              <a:buClr>
                <a:srgbClr val="FF0000"/>
              </a:buClr>
              <a:buFont typeface="Zapf Dingbats"/>
              <a:buChar char="✗"/>
            </a:pPr>
            <a:r>
              <a:rPr lang="en-US" sz="2000" b="1" dirty="0">
                <a:solidFill>
                  <a:srgbClr val="FF0000"/>
                </a:solidFill>
              </a:rPr>
              <a:t>Not extensible</a:t>
            </a:r>
            <a:r>
              <a:rPr lang="en-US" sz="2000" dirty="0"/>
              <a:t>: individual ROM implementation for each application</a:t>
            </a:r>
          </a:p>
          <a:p>
            <a:pPr lvl="1">
              <a:buClr>
                <a:srgbClr val="FF0000"/>
              </a:buClr>
              <a:buFont typeface="Zapf Dingbats"/>
              <a:buChar char="✗"/>
            </a:pPr>
            <a:r>
              <a:rPr lang="en-US" sz="2000" b="1" dirty="0">
                <a:solidFill>
                  <a:srgbClr val="FF0000"/>
                </a:solidFill>
              </a:rPr>
              <a:t>Access requirements</a:t>
            </a:r>
            <a:r>
              <a:rPr lang="en-US" sz="2000" dirty="0"/>
              <a:t>: developers need direct access to application</a:t>
            </a:r>
          </a:p>
          <a:p>
            <a:pPr lvl="1">
              <a:buClr>
                <a:srgbClr val="FF0000"/>
              </a:buClr>
              <a:buFont typeface="Zapf Dingbats"/>
              <a:buChar char="✗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Pressio</a:t>
            </a:r>
            <a:r>
              <a:rPr lang="en-US" sz="2400" dirty="0"/>
              <a:t>: computational framework addressing all these issues:</a:t>
            </a:r>
          </a:p>
          <a:p>
            <a:pPr lvl="1"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000" dirty="0"/>
              <a:t>Minimally intrusive API</a:t>
            </a:r>
          </a:p>
          <a:p>
            <a:pPr lvl="1"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000" dirty="0"/>
              <a:t>Facilitates contributions from external partners</a:t>
            </a:r>
          </a:p>
          <a:p>
            <a:pPr lvl="2">
              <a:buClr>
                <a:srgbClr val="00B050"/>
              </a:buClr>
              <a:buFont typeface="Wingdings" pitchFamily="2" charset="2"/>
              <a:buChar char="Ø"/>
            </a:pPr>
            <a:r>
              <a:rPr lang="en-US" sz="1600" dirty="0"/>
              <a:t>Open Source!</a:t>
            </a:r>
          </a:p>
          <a:p>
            <a:pPr lvl="1"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000" b="1" dirty="0"/>
              <a:t>Clear separation between methods and application</a:t>
            </a:r>
          </a:p>
          <a:p>
            <a:pPr lvl="2">
              <a:buClr>
                <a:srgbClr val="00B050"/>
              </a:buClr>
              <a:buFont typeface="Wingdings" pitchFamily="2" charset="2"/>
              <a:buChar char="Ø"/>
            </a:pPr>
            <a:r>
              <a:rPr lang="en-US" sz="1600" b="1" dirty="0"/>
              <a:t>Enables methods work without access to restricted applications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C96CAF-7ACE-9840-ACE5-2478C7F4B80B}"/>
              </a:ext>
            </a:extLst>
          </p:cNvPr>
          <p:cNvSpPr txBox="1"/>
          <p:nvPr/>
        </p:nvSpPr>
        <p:spPr>
          <a:xfrm>
            <a:off x="7269548" y="5384243"/>
            <a:ext cx="404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Schematic of </a:t>
            </a:r>
            <a:r>
              <a:rPr lang="en-US" dirty="0" err="1"/>
              <a:t>Pressio</a:t>
            </a:r>
            <a:r>
              <a:rPr lang="en-US" dirty="0"/>
              <a:t> software workflow</a:t>
            </a:r>
          </a:p>
        </p:txBody>
      </p:sp>
    </p:spTree>
    <p:extLst>
      <p:ext uri="{BB962C8B-B14F-4D97-AF65-F5344CB8AC3E}">
        <p14:creationId xmlns:p14="http://schemas.microsoft.com/office/powerpoint/2010/main" val="270313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C3654E2E-B9EF-AD4B-BBBC-862B59C4681A}"/>
              </a:ext>
            </a:extLst>
          </p:cNvPr>
          <p:cNvSpPr txBox="1">
            <a:spLocks/>
          </p:cNvSpPr>
          <p:nvPr/>
        </p:nvSpPr>
        <p:spPr>
          <a:xfrm>
            <a:off x="720648" y="205740"/>
            <a:ext cx="10058400" cy="5970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algn="l" defTabSz="914354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800" b="0" i="0" kern="1200" spc="100" baseline="0">
                <a:solidFill>
                  <a:schemeClr val="bg2">
                    <a:lumMod val="25000"/>
                  </a:schemeClr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en-US" dirty="0"/>
              <a:t>Motivation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8B0A23C8-897C-EF4D-9499-8ECCBA340AB8}"/>
              </a:ext>
            </a:extLst>
          </p:cNvPr>
          <p:cNvSpPr txBox="1">
            <a:spLocks/>
          </p:cNvSpPr>
          <p:nvPr/>
        </p:nvSpPr>
        <p:spPr>
          <a:xfrm>
            <a:off x="427278" y="1013462"/>
            <a:ext cx="6711348" cy="535338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High-fidelity full-order model simulations (FOMs) are critical to many engineering applications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FOMs i</a:t>
            </a:r>
            <a:r>
              <a:rPr lang="en-US" sz="2000" dirty="0"/>
              <a:t>ncur a </a:t>
            </a:r>
            <a:r>
              <a:rPr lang="en-US" sz="2000" dirty="0">
                <a:solidFill>
                  <a:srgbClr val="FF0000"/>
                </a:solidFill>
              </a:rPr>
              <a:t>prohibitively high computational cost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Can require millions of hours of CPU time</a:t>
            </a:r>
            <a:endParaRPr lang="en-US" sz="1600" dirty="0">
              <a:solidFill>
                <a:srgbClr val="FF000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200" b="1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Many engineering problems are </a:t>
            </a:r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time-critical</a:t>
            </a:r>
            <a:r>
              <a:rPr lang="en-US" sz="2200" dirty="0"/>
              <a:t> or 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</a:rPr>
              <a:t>many-query</a:t>
            </a:r>
            <a:r>
              <a:rPr lang="en-US" sz="2200" dirty="0">
                <a:solidFill>
                  <a:schemeClr val="tx1"/>
                </a:solidFill>
              </a:rPr>
              <a:t> by nature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/>
              <a:t>Requires many evaluations of the FOM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Computational cost of the FOM is a bottleneck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ACD9"/>
                </a:solidFill>
              </a:rPr>
              <a:t>Projection-based reduced-order models </a:t>
            </a:r>
            <a:r>
              <a:rPr lang="en-US" dirty="0"/>
              <a:t>provide a solution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Enable </a:t>
            </a:r>
            <a:r>
              <a:rPr lang="en-US" b="1" dirty="0">
                <a:solidFill>
                  <a:srgbClr val="00ACD9"/>
                </a:solidFill>
              </a:rPr>
              <a:t>accurate</a:t>
            </a:r>
            <a:r>
              <a:rPr lang="en-US" b="1" dirty="0"/>
              <a:t> </a:t>
            </a:r>
            <a:r>
              <a:rPr lang="en-US" dirty="0"/>
              <a:t>approximate solutions at a </a:t>
            </a:r>
            <a:r>
              <a:rPr lang="en-US" b="1" dirty="0">
                <a:solidFill>
                  <a:srgbClr val="00ACD9"/>
                </a:solidFill>
              </a:rPr>
              <a:t>low</a:t>
            </a:r>
            <a:r>
              <a:rPr lang="en-US" b="1" dirty="0"/>
              <a:t> </a:t>
            </a:r>
            <a:r>
              <a:rPr lang="en-US" dirty="0"/>
              <a:t>computational cost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BDB03419-FB5F-BF45-932C-3B46AA1D8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5301" y="634473"/>
            <a:ext cx="4010514" cy="230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9C2E65-37E6-A34B-9AA0-57021C3EA0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6596"/>
          <a:stretch/>
        </p:blipFill>
        <p:spPr>
          <a:xfrm>
            <a:off x="8404634" y="3916854"/>
            <a:ext cx="3263900" cy="2160832"/>
          </a:xfrm>
          <a:prstGeom prst="rect">
            <a:avLst/>
          </a:prstGeom>
        </p:spPr>
      </p:pic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163714C9-EFE8-CA4C-A4D3-75B8919774FA}"/>
              </a:ext>
            </a:extLst>
          </p:cNvPr>
          <p:cNvSpPr txBox="1">
            <a:spLocks/>
          </p:cNvSpPr>
          <p:nvPr/>
        </p:nvSpPr>
        <p:spPr>
          <a:xfrm>
            <a:off x="8746456" y="2941147"/>
            <a:ext cx="2733819" cy="48785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i="1" dirty="0">
                <a:latin typeface="Times" pitchFamily="2" charset="0"/>
              </a:rPr>
              <a:t>High fidelity simulation of homogeneous isotropic turbulence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9D438CF7-DD08-2246-A496-9D9B25DFD669}"/>
              </a:ext>
            </a:extLst>
          </p:cNvPr>
          <p:cNvSpPr txBox="1">
            <a:spLocks/>
          </p:cNvSpPr>
          <p:nvPr/>
        </p:nvSpPr>
        <p:spPr>
          <a:xfrm>
            <a:off x="8811451" y="6039772"/>
            <a:ext cx="2733819" cy="32707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i="1" dirty="0">
                <a:latin typeface="Times" pitchFamily="2" charset="0"/>
              </a:rPr>
              <a:t>High-fidelity simulation of cavity flow</a:t>
            </a:r>
          </a:p>
        </p:txBody>
      </p:sp>
    </p:spTree>
    <p:extLst>
      <p:ext uri="{BB962C8B-B14F-4D97-AF65-F5344CB8AC3E}">
        <p14:creationId xmlns:p14="http://schemas.microsoft.com/office/powerpoint/2010/main" val="1778531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projection-based ROMs?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E6C899C0-505B-174F-881B-3A54A35E8CE6}"/>
              </a:ext>
            </a:extLst>
          </p:cNvPr>
          <p:cNvSpPr txBox="1">
            <a:spLocks/>
          </p:cNvSpPr>
          <p:nvPr/>
        </p:nvSpPr>
        <p:spPr>
          <a:xfrm>
            <a:off x="427278" y="1013462"/>
            <a:ext cx="6711348" cy="535338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8C8592DD-9A39-5846-94A1-541A02491FB2}"/>
              </a:ext>
            </a:extLst>
          </p:cNvPr>
          <p:cNvSpPr txBox="1">
            <a:spLocks/>
          </p:cNvSpPr>
          <p:nvPr/>
        </p:nvSpPr>
        <p:spPr>
          <a:xfrm>
            <a:off x="579678" y="1165860"/>
            <a:ext cx="7296939" cy="498899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Projection-based ROMs (</a:t>
            </a:r>
            <a:r>
              <a:rPr lang="en-US" sz="2400" dirty="0" err="1"/>
              <a:t>pROMs</a:t>
            </a:r>
            <a:r>
              <a:rPr lang="en-US" sz="2400" dirty="0"/>
              <a:t>) are data-informed methods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Operate by projecting governing  equations onto low-dimensional subspaces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pROMs</a:t>
            </a:r>
            <a:r>
              <a:rPr lang="en-US" dirty="0"/>
              <a:t> use basis functions constructed from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Involves solving the governing equations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Other types of ROMs: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Data-centric surrogate models: create a purely data-driven surrogate model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Reduced fidelity/physics models: use coarse meshes and/or reduced physics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05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1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description of projection-based ROMs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648" y="1429233"/>
            <a:ext cx="5096977" cy="531840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We focus on the dynamical system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pROMs</a:t>
            </a:r>
            <a:r>
              <a:rPr lang="en-US" sz="2400" dirty="0"/>
              <a:t> involve the following steps:</a:t>
            </a:r>
          </a:p>
          <a:p>
            <a:pPr marL="658359" lvl="1" indent="-457200">
              <a:spcBef>
                <a:spcPts val="800"/>
              </a:spcBef>
              <a:buFont typeface="+mj-lt"/>
              <a:buAutoNum type="arabicPeriod"/>
            </a:pPr>
            <a:r>
              <a:rPr lang="en-US" sz="2000" dirty="0"/>
              <a:t>Solve the FOM to obtain “training data”</a:t>
            </a:r>
          </a:p>
          <a:p>
            <a:pPr marL="658359" lvl="1" indent="-457200">
              <a:spcBef>
                <a:spcPts val="800"/>
              </a:spcBef>
              <a:buFont typeface="+mj-lt"/>
              <a:buAutoNum type="arabicPeriod"/>
            </a:pPr>
            <a:r>
              <a:rPr lang="en-US" sz="2000" dirty="0"/>
              <a:t>Identify low-dimensional structure (subspace) within the training data</a:t>
            </a:r>
          </a:p>
          <a:p>
            <a:pPr marL="658359" lvl="1" indent="-457200">
              <a:spcBef>
                <a:spcPts val="800"/>
              </a:spcBef>
              <a:buFont typeface="+mj-lt"/>
              <a:buAutoNum type="arabicPeriod"/>
            </a:pPr>
            <a:r>
              <a:rPr lang="en-US" sz="2000" b="1" dirty="0"/>
              <a:t>Project the FOM onto the low dimensional subspace</a:t>
            </a:r>
          </a:p>
          <a:p>
            <a:pPr marL="658359" lvl="1" indent="-457200">
              <a:spcBef>
                <a:spcPts val="800"/>
              </a:spcBef>
              <a:buFont typeface="+mj-lt"/>
              <a:buAutoNum type="arabicPeriod"/>
            </a:pPr>
            <a:r>
              <a:rPr lang="en-US" sz="2000" b="1" dirty="0"/>
              <a:t>Solve the </a:t>
            </a:r>
            <a:r>
              <a:rPr lang="en-US" sz="2000" b="1" dirty="0" err="1"/>
              <a:t>pROM</a:t>
            </a:r>
            <a:r>
              <a:rPr lang="en-US" sz="2000" b="1" dirty="0"/>
              <a:t> for new predictive cases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1A091A1-3D13-F64E-A603-B52BB004DEA9}"/>
              </a:ext>
            </a:extLst>
          </p:cNvPr>
          <p:cNvGrpSpPr/>
          <p:nvPr/>
        </p:nvGrpSpPr>
        <p:grpSpPr>
          <a:xfrm>
            <a:off x="7207686" y="1595356"/>
            <a:ext cx="2981816" cy="1542292"/>
            <a:chOff x="7353037" y="2099967"/>
            <a:chExt cx="3426011" cy="177204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ADCD934-DC8A-6E41-9549-7476F40F9580}"/>
                </a:ext>
              </a:extLst>
            </p:cNvPr>
            <p:cNvSpPr/>
            <p:nvPr/>
          </p:nvSpPr>
          <p:spPr>
            <a:xfrm>
              <a:off x="7353037" y="2099967"/>
              <a:ext cx="3426011" cy="177204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0BB26AB-018D-D64F-ADBF-48C17FD2991C}"/>
                </a:ext>
              </a:extLst>
            </p:cNvPr>
            <p:cNvSpPr/>
            <p:nvPr/>
          </p:nvSpPr>
          <p:spPr>
            <a:xfrm>
              <a:off x="7844921" y="2522483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7DBE821-50C2-B94C-BDDD-3BCC58B38345}"/>
                </a:ext>
              </a:extLst>
            </p:cNvPr>
            <p:cNvSpPr/>
            <p:nvPr/>
          </p:nvSpPr>
          <p:spPr>
            <a:xfrm>
              <a:off x="8250793" y="3094771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ECCE59F-66AE-534A-99DA-CBD7DA8C97A3}"/>
                </a:ext>
              </a:extLst>
            </p:cNvPr>
            <p:cNvSpPr/>
            <p:nvPr/>
          </p:nvSpPr>
          <p:spPr>
            <a:xfrm>
              <a:off x="8842353" y="2588698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BC7447B-3D91-3C4C-86E1-9BB4DE7D6937}"/>
                </a:ext>
              </a:extLst>
            </p:cNvPr>
            <p:cNvSpPr/>
            <p:nvPr/>
          </p:nvSpPr>
          <p:spPr>
            <a:xfrm>
              <a:off x="8947800" y="3495216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50B7A91-05E1-EF4F-A0D8-5917E4CBF72C}"/>
                </a:ext>
              </a:extLst>
            </p:cNvPr>
            <p:cNvSpPr/>
            <p:nvPr/>
          </p:nvSpPr>
          <p:spPr>
            <a:xfrm>
              <a:off x="10082574" y="2224346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037DA3-1116-CE4F-AC49-400068FE9794}"/>
                </a:ext>
              </a:extLst>
            </p:cNvPr>
            <p:cNvSpPr/>
            <p:nvPr/>
          </p:nvSpPr>
          <p:spPr>
            <a:xfrm>
              <a:off x="9498198" y="2833064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8BF0BA5-37CB-FB40-893E-429FF719C17A}"/>
                </a:ext>
              </a:extLst>
            </p:cNvPr>
            <p:cNvSpPr/>
            <p:nvPr/>
          </p:nvSpPr>
          <p:spPr>
            <a:xfrm>
              <a:off x="8191763" y="2290561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9F00888-3B9F-4F49-85A0-7FF48EFF7556}"/>
                </a:ext>
              </a:extLst>
            </p:cNvPr>
            <p:cNvSpPr/>
            <p:nvPr/>
          </p:nvSpPr>
          <p:spPr>
            <a:xfrm>
              <a:off x="8314215" y="2800491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0FED02A-4AE6-8940-9F64-FC12EF9BB239}"/>
                </a:ext>
              </a:extLst>
            </p:cNvPr>
            <p:cNvSpPr/>
            <p:nvPr/>
          </p:nvSpPr>
          <p:spPr>
            <a:xfrm>
              <a:off x="8955165" y="3026106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3C3E1B8-1705-3B48-A370-01EBA5B0324F}"/>
                </a:ext>
              </a:extLst>
            </p:cNvPr>
            <p:cNvSpPr/>
            <p:nvPr/>
          </p:nvSpPr>
          <p:spPr>
            <a:xfrm>
              <a:off x="9974526" y="2588698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43616DA-A938-5745-A768-03DBA624EE7D}"/>
                </a:ext>
              </a:extLst>
            </p:cNvPr>
            <p:cNvSpPr/>
            <p:nvPr/>
          </p:nvSpPr>
          <p:spPr>
            <a:xfrm>
              <a:off x="10215004" y="3389418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E0F5711-CA8C-8949-8913-DFADDEEBD37F}"/>
                </a:ext>
              </a:extLst>
            </p:cNvPr>
            <p:cNvSpPr/>
            <p:nvPr/>
          </p:nvSpPr>
          <p:spPr>
            <a:xfrm>
              <a:off x="7665015" y="3424102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4CFCC1A6-516C-594C-892D-0128E9CA4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533" y="1925806"/>
            <a:ext cx="2002041" cy="31500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F9CEAAC-804C-F24A-B69B-AE3BE9059C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5533" y="2660795"/>
            <a:ext cx="1257127" cy="23077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EB16E7C-0691-7747-85CB-67334DD26A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5533" y="2347420"/>
            <a:ext cx="883706" cy="23077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84E1210-1D23-9348-B127-B613C85CE5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78796" y="2264816"/>
            <a:ext cx="266181" cy="24646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92D7F3B-3743-B844-9488-7658BE5752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7397" y="3241303"/>
            <a:ext cx="3962394" cy="283028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81203BB3-B9B6-CF44-BAE6-6F25EECE8F07}"/>
              </a:ext>
            </a:extLst>
          </p:cNvPr>
          <p:cNvGrpSpPr/>
          <p:nvPr/>
        </p:nvGrpSpPr>
        <p:grpSpPr>
          <a:xfrm>
            <a:off x="7586073" y="4019792"/>
            <a:ext cx="2019217" cy="2357004"/>
            <a:chOff x="6816174" y="2167181"/>
            <a:chExt cx="3218622" cy="3757054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5675B13-372A-E342-83B8-83FC44B6C7FC}"/>
                </a:ext>
              </a:extLst>
            </p:cNvPr>
            <p:cNvSpPr/>
            <p:nvPr/>
          </p:nvSpPr>
          <p:spPr>
            <a:xfrm>
              <a:off x="6816174" y="2167181"/>
              <a:ext cx="3218622" cy="3757054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61BFC032-97BF-564A-8A8E-A4C1C94AC104}"/>
                </a:ext>
              </a:extLst>
            </p:cNvPr>
            <p:cNvSpPr/>
            <p:nvPr/>
          </p:nvSpPr>
          <p:spPr>
            <a:xfrm>
              <a:off x="7542495" y="3837406"/>
              <a:ext cx="1870019" cy="1632858"/>
            </a:xfrm>
            <a:custGeom>
              <a:avLst/>
              <a:gdLst>
                <a:gd name="connsiteX0" fmla="*/ 1108019 w 1812660"/>
                <a:gd name="connsiteY0" fmla="*/ 62674 h 1303845"/>
                <a:gd name="connsiteX1" fmla="*/ 483905 w 1812660"/>
                <a:gd name="connsiteY1" fmla="*/ 84445 h 1303845"/>
                <a:gd name="connsiteX2" fmla="*/ 19448 w 1812660"/>
                <a:gd name="connsiteY2" fmla="*/ 120731 h 1303845"/>
                <a:gd name="connsiteX3" fmla="*/ 92019 w 1812660"/>
                <a:gd name="connsiteY3" fmla="*/ 614217 h 1303845"/>
                <a:gd name="connsiteX4" fmla="*/ 135562 w 1812660"/>
                <a:gd name="connsiteY4" fmla="*/ 1035131 h 1303845"/>
                <a:gd name="connsiteX5" fmla="*/ 447619 w 1812660"/>
                <a:gd name="connsiteY5" fmla="*/ 1303645 h 1303845"/>
                <a:gd name="connsiteX6" fmla="*/ 846762 w 1812660"/>
                <a:gd name="connsiteY6" fmla="*/ 1078674 h 1303845"/>
                <a:gd name="connsiteX7" fmla="*/ 1267676 w 1812660"/>
                <a:gd name="connsiteY7" fmla="*/ 1064160 h 1303845"/>
                <a:gd name="connsiteX8" fmla="*/ 1782933 w 1812660"/>
                <a:gd name="connsiteY8" fmla="*/ 940788 h 1303845"/>
                <a:gd name="connsiteX9" fmla="*/ 1732133 w 1812660"/>
                <a:gd name="connsiteY9" fmla="*/ 461817 h 1303845"/>
                <a:gd name="connsiteX10" fmla="*/ 1579733 w 1812660"/>
                <a:gd name="connsiteY10" fmla="*/ 186045 h 1303845"/>
                <a:gd name="connsiteX11" fmla="*/ 1325733 w 1812660"/>
                <a:gd name="connsiteY11" fmla="*/ 4617 h 1303845"/>
                <a:gd name="connsiteX12" fmla="*/ 1202362 w 1812660"/>
                <a:gd name="connsiteY12" fmla="*/ 55417 h 1303845"/>
                <a:gd name="connsiteX13" fmla="*/ 1108019 w 1812660"/>
                <a:gd name="connsiteY13" fmla="*/ 62674 h 130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2660" h="1303845">
                  <a:moveTo>
                    <a:pt x="1108019" y="62674"/>
                  </a:moveTo>
                  <a:lnTo>
                    <a:pt x="483905" y="84445"/>
                  </a:lnTo>
                  <a:cubicBezTo>
                    <a:pt x="302476" y="94121"/>
                    <a:pt x="84762" y="32436"/>
                    <a:pt x="19448" y="120731"/>
                  </a:cubicBezTo>
                  <a:cubicBezTo>
                    <a:pt x="-45866" y="209026"/>
                    <a:pt x="72667" y="461817"/>
                    <a:pt x="92019" y="614217"/>
                  </a:cubicBezTo>
                  <a:cubicBezTo>
                    <a:pt x="111371" y="766617"/>
                    <a:pt x="76295" y="920226"/>
                    <a:pt x="135562" y="1035131"/>
                  </a:cubicBezTo>
                  <a:cubicBezTo>
                    <a:pt x="194829" y="1150036"/>
                    <a:pt x="329086" y="1296388"/>
                    <a:pt x="447619" y="1303645"/>
                  </a:cubicBezTo>
                  <a:cubicBezTo>
                    <a:pt x="566152" y="1310902"/>
                    <a:pt x="710086" y="1118588"/>
                    <a:pt x="846762" y="1078674"/>
                  </a:cubicBezTo>
                  <a:cubicBezTo>
                    <a:pt x="983438" y="1038760"/>
                    <a:pt x="1111648" y="1087141"/>
                    <a:pt x="1267676" y="1064160"/>
                  </a:cubicBezTo>
                  <a:cubicBezTo>
                    <a:pt x="1423704" y="1041179"/>
                    <a:pt x="1705524" y="1041178"/>
                    <a:pt x="1782933" y="940788"/>
                  </a:cubicBezTo>
                  <a:cubicBezTo>
                    <a:pt x="1860342" y="840398"/>
                    <a:pt x="1766000" y="587608"/>
                    <a:pt x="1732133" y="461817"/>
                  </a:cubicBezTo>
                  <a:cubicBezTo>
                    <a:pt x="1698266" y="336027"/>
                    <a:pt x="1647466" y="262245"/>
                    <a:pt x="1579733" y="186045"/>
                  </a:cubicBezTo>
                  <a:cubicBezTo>
                    <a:pt x="1512000" y="109845"/>
                    <a:pt x="1388628" y="26388"/>
                    <a:pt x="1325733" y="4617"/>
                  </a:cubicBezTo>
                  <a:cubicBezTo>
                    <a:pt x="1262838" y="-17154"/>
                    <a:pt x="1239857" y="44531"/>
                    <a:pt x="1202362" y="55417"/>
                  </a:cubicBezTo>
                  <a:cubicBezTo>
                    <a:pt x="1164867" y="66303"/>
                    <a:pt x="1227762" y="57836"/>
                    <a:pt x="1108019" y="62674"/>
                  </a:cubicBezTo>
                  <a:close/>
                </a:path>
              </a:pathLst>
            </a:custGeom>
            <a:solidFill>
              <a:srgbClr val="62C7E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7200B91-F94A-3D47-BD82-74A6A459C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160599" y="2854065"/>
              <a:ext cx="635000" cy="3937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4112273A-8FF8-514A-B9B3-000D67DDB23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295583" y="4449174"/>
              <a:ext cx="363842" cy="4093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854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Data-driven subspaces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648" y="1429234"/>
            <a:ext cx="8234166" cy="131395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Trial subspaces in </a:t>
            </a:r>
            <a:r>
              <a:rPr lang="en-US" dirty="0" err="1"/>
              <a:t>pROMs</a:t>
            </a:r>
            <a:r>
              <a:rPr lang="en-US" dirty="0"/>
              <a:t> are identified empirically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Generation process: Query the full-order model for select parameter instances to generate sample trajectories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1A091A1-3D13-F64E-A603-B52BB004DEA9}"/>
              </a:ext>
            </a:extLst>
          </p:cNvPr>
          <p:cNvGrpSpPr/>
          <p:nvPr/>
        </p:nvGrpSpPr>
        <p:grpSpPr>
          <a:xfrm>
            <a:off x="3539289" y="2713423"/>
            <a:ext cx="2709401" cy="1401390"/>
            <a:chOff x="7353037" y="2099967"/>
            <a:chExt cx="3426011" cy="177204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ADCD934-DC8A-6E41-9549-7476F40F9580}"/>
                </a:ext>
              </a:extLst>
            </p:cNvPr>
            <p:cNvSpPr/>
            <p:nvPr/>
          </p:nvSpPr>
          <p:spPr>
            <a:xfrm>
              <a:off x="7353037" y="2099967"/>
              <a:ext cx="3426011" cy="177204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0BB26AB-018D-D64F-ADBF-48C17FD2991C}"/>
                </a:ext>
              </a:extLst>
            </p:cNvPr>
            <p:cNvSpPr/>
            <p:nvPr/>
          </p:nvSpPr>
          <p:spPr>
            <a:xfrm>
              <a:off x="7844921" y="2522483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7DBE821-50C2-B94C-BDDD-3BCC58B38345}"/>
                </a:ext>
              </a:extLst>
            </p:cNvPr>
            <p:cNvSpPr/>
            <p:nvPr/>
          </p:nvSpPr>
          <p:spPr>
            <a:xfrm>
              <a:off x="8250793" y="3094771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ECCE59F-66AE-534A-99DA-CBD7DA8C97A3}"/>
                </a:ext>
              </a:extLst>
            </p:cNvPr>
            <p:cNvSpPr/>
            <p:nvPr/>
          </p:nvSpPr>
          <p:spPr>
            <a:xfrm>
              <a:off x="8842353" y="2588698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BC7447B-3D91-3C4C-86E1-9BB4DE7D6937}"/>
                </a:ext>
              </a:extLst>
            </p:cNvPr>
            <p:cNvSpPr/>
            <p:nvPr/>
          </p:nvSpPr>
          <p:spPr>
            <a:xfrm>
              <a:off x="8947800" y="3495216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50B7A91-05E1-EF4F-A0D8-5917E4CBF72C}"/>
                </a:ext>
              </a:extLst>
            </p:cNvPr>
            <p:cNvSpPr/>
            <p:nvPr/>
          </p:nvSpPr>
          <p:spPr>
            <a:xfrm>
              <a:off x="10082574" y="2224346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037DA3-1116-CE4F-AC49-400068FE9794}"/>
                </a:ext>
              </a:extLst>
            </p:cNvPr>
            <p:cNvSpPr/>
            <p:nvPr/>
          </p:nvSpPr>
          <p:spPr>
            <a:xfrm>
              <a:off x="9498198" y="2833064"/>
              <a:ext cx="132430" cy="13243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8BF0BA5-37CB-FB40-893E-429FF719C17A}"/>
                </a:ext>
              </a:extLst>
            </p:cNvPr>
            <p:cNvSpPr/>
            <p:nvPr/>
          </p:nvSpPr>
          <p:spPr>
            <a:xfrm>
              <a:off x="8191763" y="2290561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9F00888-3B9F-4F49-85A0-7FF48EFF7556}"/>
                </a:ext>
              </a:extLst>
            </p:cNvPr>
            <p:cNvSpPr/>
            <p:nvPr/>
          </p:nvSpPr>
          <p:spPr>
            <a:xfrm>
              <a:off x="8314215" y="2800491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0FED02A-4AE6-8940-9F64-FC12EF9BB239}"/>
                </a:ext>
              </a:extLst>
            </p:cNvPr>
            <p:cNvSpPr/>
            <p:nvPr/>
          </p:nvSpPr>
          <p:spPr>
            <a:xfrm>
              <a:off x="8955165" y="3026106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3C3E1B8-1705-3B48-A370-01EBA5B0324F}"/>
                </a:ext>
              </a:extLst>
            </p:cNvPr>
            <p:cNvSpPr/>
            <p:nvPr/>
          </p:nvSpPr>
          <p:spPr>
            <a:xfrm>
              <a:off x="9974526" y="2588698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F43616DA-A938-5745-A768-03DBA624EE7D}"/>
                </a:ext>
              </a:extLst>
            </p:cNvPr>
            <p:cNvSpPr/>
            <p:nvPr/>
          </p:nvSpPr>
          <p:spPr>
            <a:xfrm>
              <a:off x="10215004" y="3389418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E0F5711-CA8C-8949-8913-DFADDEEBD37F}"/>
                </a:ext>
              </a:extLst>
            </p:cNvPr>
            <p:cNvSpPr/>
            <p:nvPr/>
          </p:nvSpPr>
          <p:spPr>
            <a:xfrm>
              <a:off x="7665015" y="3424102"/>
              <a:ext cx="137329" cy="137329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184E1210-1D23-9348-B127-B613C85CE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463" y="3331135"/>
            <a:ext cx="256015" cy="23705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92D7F3B-3743-B844-9488-7658BE5752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9350" y="4252294"/>
            <a:ext cx="3069615" cy="219258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81203BB3-B9B6-CF44-BAE6-6F25EECE8F07}"/>
              </a:ext>
            </a:extLst>
          </p:cNvPr>
          <p:cNvGrpSpPr/>
          <p:nvPr/>
        </p:nvGrpSpPr>
        <p:grpSpPr>
          <a:xfrm>
            <a:off x="9198934" y="1633284"/>
            <a:ext cx="2019217" cy="2357004"/>
            <a:chOff x="6816174" y="2167181"/>
            <a:chExt cx="3218622" cy="3757054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5675B13-372A-E342-83B8-83FC44B6C7FC}"/>
                </a:ext>
              </a:extLst>
            </p:cNvPr>
            <p:cNvSpPr/>
            <p:nvPr/>
          </p:nvSpPr>
          <p:spPr>
            <a:xfrm>
              <a:off x="6816174" y="2167181"/>
              <a:ext cx="3218622" cy="3757054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61BFC032-97BF-564A-8A8E-A4C1C94AC104}"/>
                </a:ext>
              </a:extLst>
            </p:cNvPr>
            <p:cNvSpPr/>
            <p:nvPr/>
          </p:nvSpPr>
          <p:spPr>
            <a:xfrm>
              <a:off x="7542495" y="3837406"/>
              <a:ext cx="1870019" cy="1632858"/>
            </a:xfrm>
            <a:custGeom>
              <a:avLst/>
              <a:gdLst>
                <a:gd name="connsiteX0" fmla="*/ 1108019 w 1812660"/>
                <a:gd name="connsiteY0" fmla="*/ 62674 h 1303845"/>
                <a:gd name="connsiteX1" fmla="*/ 483905 w 1812660"/>
                <a:gd name="connsiteY1" fmla="*/ 84445 h 1303845"/>
                <a:gd name="connsiteX2" fmla="*/ 19448 w 1812660"/>
                <a:gd name="connsiteY2" fmla="*/ 120731 h 1303845"/>
                <a:gd name="connsiteX3" fmla="*/ 92019 w 1812660"/>
                <a:gd name="connsiteY3" fmla="*/ 614217 h 1303845"/>
                <a:gd name="connsiteX4" fmla="*/ 135562 w 1812660"/>
                <a:gd name="connsiteY4" fmla="*/ 1035131 h 1303845"/>
                <a:gd name="connsiteX5" fmla="*/ 447619 w 1812660"/>
                <a:gd name="connsiteY5" fmla="*/ 1303645 h 1303845"/>
                <a:gd name="connsiteX6" fmla="*/ 846762 w 1812660"/>
                <a:gd name="connsiteY6" fmla="*/ 1078674 h 1303845"/>
                <a:gd name="connsiteX7" fmla="*/ 1267676 w 1812660"/>
                <a:gd name="connsiteY7" fmla="*/ 1064160 h 1303845"/>
                <a:gd name="connsiteX8" fmla="*/ 1782933 w 1812660"/>
                <a:gd name="connsiteY8" fmla="*/ 940788 h 1303845"/>
                <a:gd name="connsiteX9" fmla="*/ 1732133 w 1812660"/>
                <a:gd name="connsiteY9" fmla="*/ 461817 h 1303845"/>
                <a:gd name="connsiteX10" fmla="*/ 1579733 w 1812660"/>
                <a:gd name="connsiteY10" fmla="*/ 186045 h 1303845"/>
                <a:gd name="connsiteX11" fmla="*/ 1325733 w 1812660"/>
                <a:gd name="connsiteY11" fmla="*/ 4617 h 1303845"/>
                <a:gd name="connsiteX12" fmla="*/ 1202362 w 1812660"/>
                <a:gd name="connsiteY12" fmla="*/ 55417 h 1303845"/>
                <a:gd name="connsiteX13" fmla="*/ 1108019 w 1812660"/>
                <a:gd name="connsiteY13" fmla="*/ 62674 h 130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12660" h="1303845">
                  <a:moveTo>
                    <a:pt x="1108019" y="62674"/>
                  </a:moveTo>
                  <a:lnTo>
                    <a:pt x="483905" y="84445"/>
                  </a:lnTo>
                  <a:cubicBezTo>
                    <a:pt x="302476" y="94121"/>
                    <a:pt x="84762" y="32436"/>
                    <a:pt x="19448" y="120731"/>
                  </a:cubicBezTo>
                  <a:cubicBezTo>
                    <a:pt x="-45866" y="209026"/>
                    <a:pt x="72667" y="461817"/>
                    <a:pt x="92019" y="614217"/>
                  </a:cubicBezTo>
                  <a:cubicBezTo>
                    <a:pt x="111371" y="766617"/>
                    <a:pt x="76295" y="920226"/>
                    <a:pt x="135562" y="1035131"/>
                  </a:cubicBezTo>
                  <a:cubicBezTo>
                    <a:pt x="194829" y="1150036"/>
                    <a:pt x="329086" y="1296388"/>
                    <a:pt x="447619" y="1303645"/>
                  </a:cubicBezTo>
                  <a:cubicBezTo>
                    <a:pt x="566152" y="1310902"/>
                    <a:pt x="710086" y="1118588"/>
                    <a:pt x="846762" y="1078674"/>
                  </a:cubicBezTo>
                  <a:cubicBezTo>
                    <a:pt x="983438" y="1038760"/>
                    <a:pt x="1111648" y="1087141"/>
                    <a:pt x="1267676" y="1064160"/>
                  </a:cubicBezTo>
                  <a:cubicBezTo>
                    <a:pt x="1423704" y="1041179"/>
                    <a:pt x="1705524" y="1041178"/>
                    <a:pt x="1782933" y="940788"/>
                  </a:cubicBezTo>
                  <a:cubicBezTo>
                    <a:pt x="1860342" y="840398"/>
                    <a:pt x="1766000" y="587608"/>
                    <a:pt x="1732133" y="461817"/>
                  </a:cubicBezTo>
                  <a:cubicBezTo>
                    <a:pt x="1698266" y="336027"/>
                    <a:pt x="1647466" y="262245"/>
                    <a:pt x="1579733" y="186045"/>
                  </a:cubicBezTo>
                  <a:cubicBezTo>
                    <a:pt x="1512000" y="109845"/>
                    <a:pt x="1388628" y="26388"/>
                    <a:pt x="1325733" y="4617"/>
                  </a:cubicBezTo>
                  <a:cubicBezTo>
                    <a:pt x="1262838" y="-17154"/>
                    <a:pt x="1239857" y="44531"/>
                    <a:pt x="1202362" y="55417"/>
                  </a:cubicBezTo>
                  <a:cubicBezTo>
                    <a:pt x="1164867" y="66303"/>
                    <a:pt x="1227762" y="57836"/>
                    <a:pt x="1108019" y="62674"/>
                  </a:cubicBezTo>
                  <a:close/>
                </a:path>
              </a:pathLst>
            </a:custGeom>
            <a:solidFill>
              <a:srgbClr val="62C7E7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7200B91-F94A-3D47-BD82-74A6A459C7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60599" y="2854065"/>
              <a:ext cx="635000" cy="3937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4112273A-8FF8-514A-B9B3-000D67DDB2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95583" y="4449174"/>
              <a:ext cx="363842" cy="409322"/>
            </a:xfrm>
            <a:prstGeom prst="rect">
              <a:avLst/>
            </a:prstGeom>
          </p:spPr>
        </p:pic>
      </p:grpSp>
      <p:sp>
        <p:nvSpPr>
          <p:cNvPr id="39" name="Content Placeholder 5">
            <a:extLst>
              <a:ext uri="{FF2B5EF4-FFF2-40B4-BE49-F238E27FC236}">
                <a16:creationId xmlns:a16="http://schemas.microsoft.com/office/drawing/2014/main" id="{002A19CA-54DB-D746-8C0A-CECCA6390161}"/>
              </a:ext>
            </a:extLst>
          </p:cNvPr>
          <p:cNvSpPr txBox="1">
            <a:spLocks/>
          </p:cNvSpPr>
          <p:nvPr/>
        </p:nvSpPr>
        <p:spPr>
          <a:xfrm>
            <a:off x="766135" y="4713762"/>
            <a:ext cx="7520221" cy="131395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 simulation data to identify low-dimensional structure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E.g., principle component analysis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Results in the approximation: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CC8625-2128-F147-8F89-B2250C33E6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90676" y="4767719"/>
            <a:ext cx="1835731" cy="17737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EDE079-19CE-AE44-AFD6-4D0296647F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51789" y="5539190"/>
            <a:ext cx="1740059" cy="23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8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14C3-1C51-4C4A-89FE-9C95F366C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the ROM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5E663-0953-814C-A119-D19F8D957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333" y="1127878"/>
            <a:ext cx="6309820" cy="335671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Insert our approximation into the governing equations: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N equations for K unknowns (K &lt;&lt; N)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Various techniques exist to reduce the system dimension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 err="1"/>
              <a:t>Galerkin</a:t>
            </a:r>
            <a:r>
              <a:rPr lang="en-US" sz="2000" dirty="0"/>
              <a:t> method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Least-squares Petrov—</a:t>
            </a:r>
            <a:r>
              <a:rPr lang="en-US" sz="2000" dirty="0" err="1"/>
              <a:t>Galerkin</a:t>
            </a:r>
            <a:r>
              <a:rPr lang="en-US" sz="2000" dirty="0"/>
              <a:t> method (LSPG)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Windowed least-squares method (WLS)</a:t>
            </a:r>
          </a:p>
          <a:p>
            <a:pPr marL="384030" lvl="2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11BBA2-020A-8046-850C-B051E46C4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F0F686-1C27-CC4C-AD89-FE042013F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464" y="1727716"/>
            <a:ext cx="2342056" cy="35605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5F4EE3E-AF54-C648-AECD-13746F4341A2}"/>
              </a:ext>
            </a:extLst>
          </p:cNvPr>
          <p:cNvSpPr txBox="1">
            <a:spLocks/>
          </p:cNvSpPr>
          <p:nvPr/>
        </p:nvSpPr>
        <p:spPr>
          <a:xfrm>
            <a:off x="715333" y="4318279"/>
            <a:ext cx="6090185" cy="200925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Example: </a:t>
            </a:r>
            <a:r>
              <a:rPr lang="en-US" dirty="0" err="1"/>
              <a:t>Galerkin</a:t>
            </a:r>
            <a:r>
              <a:rPr lang="en-US" dirty="0"/>
              <a:t> method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Restricts the residual to be orthogonal to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Results in the K dimensional system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E0CAC7-E7F2-2447-BCFD-9D7EF9C16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520" y="4682474"/>
            <a:ext cx="204482" cy="2300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077115D-16F6-0447-BDB3-31A2FFE38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259" y="5355170"/>
            <a:ext cx="2624670" cy="37495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AC29BEE-2A30-C84D-94FE-7967F8798710}"/>
              </a:ext>
            </a:extLst>
          </p:cNvPr>
          <p:cNvSpPr txBox="1">
            <a:spLocks/>
          </p:cNvSpPr>
          <p:nvPr/>
        </p:nvSpPr>
        <p:spPr>
          <a:xfrm>
            <a:off x="661469" y="6240299"/>
            <a:ext cx="6532708" cy="570225"/>
          </a:xfrm>
          <a:prstGeom prst="rect">
            <a:avLst/>
          </a:prstGeom>
        </p:spPr>
        <p:txBody>
          <a:bodyPr vert="horz" lIns="0" tIns="45720" rIns="0" bIns="45720" rtlCol="0">
            <a:normAutofit fontScale="92500"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FF0000"/>
                </a:solidFill>
              </a:rPr>
              <a:t>Galerkin</a:t>
            </a:r>
            <a:r>
              <a:rPr lang="en-US" b="1" dirty="0">
                <a:solidFill>
                  <a:srgbClr val="FF0000"/>
                </a:solidFill>
              </a:rPr>
              <a:t> method can be unsteady for nonsymmetric problems</a:t>
            </a:r>
          </a:p>
        </p:txBody>
      </p:sp>
    </p:spTree>
    <p:extLst>
      <p:ext uri="{BB962C8B-B14F-4D97-AF65-F5344CB8AC3E}">
        <p14:creationId xmlns:p14="http://schemas.microsoft.com/office/powerpoint/2010/main" val="3173770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14C3-1C51-4C4A-89FE-9C95F366C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Windowed least squares ROM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5E663-0953-814C-A119-D19F8D957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268" y="1309414"/>
            <a:ext cx="5132989" cy="44681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Decompose the time domain into windows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11BBA2-020A-8046-850C-B051E46C4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02CE09-92CC-DA4C-B54E-57D267D9E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882" y="1618155"/>
            <a:ext cx="6777683" cy="121500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3FEF501-871D-654A-95BF-C4F7D5FE9B70}"/>
              </a:ext>
            </a:extLst>
          </p:cNvPr>
          <p:cNvSpPr txBox="1">
            <a:spLocks/>
          </p:cNvSpPr>
          <p:nvPr/>
        </p:nvSpPr>
        <p:spPr>
          <a:xfrm>
            <a:off x="716268" y="3205592"/>
            <a:ext cx="7774589" cy="44681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Over each window, define an objective functional that measures the </a:t>
            </a:r>
            <a:r>
              <a:rPr lang="en-US" b="1" dirty="0"/>
              <a:t>residual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A78050-7F18-2946-BF7C-2A0446578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0694" y="3793630"/>
            <a:ext cx="4616450" cy="46241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CA54AB5-5779-3E4F-9585-695E076182AB}"/>
              </a:ext>
            </a:extLst>
          </p:cNvPr>
          <p:cNvSpPr txBox="1">
            <a:spLocks/>
          </p:cNvSpPr>
          <p:nvPr/>
        </p:nvSpPr>
        <p:spPr>
          <a:xfrm>
            <a:off x="716267" y="4654354"/>
            <a:ext cx="7774589" cy="44681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Sequentially solve a minimization problem over each window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719FDF-B5D9-3A42-8FF4-B93E2A900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9997" y="5239845"/>
            <a:ext cx="3048000" cy="600075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B97F3F0-D91B-1942-B37C-5AFCB23F2F43}"/>
              </a:ext>
            </a:extLst>
          </p:cNvPr>
          <p:cNvSpPr txBox="1">
            <a:spLocks/>
          </p:cNvSpPr>
          <p:nvPr/>
        </p:nvSpPr>
        <p:spPr>
          <a:xfrm>
            <a:off x="724436" y="6265419"/>
            <a:ext cx="6900046" cy="57022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B0F0"/>
                </a:solidFill>
              </a:rPr>
              <a:t>Residual minimization formulation yields enhanced stability</a:t>
            </a:r>
          </a:p>
        </p:txBody>
      </p:sp>
    </p:spTree>
    <p:extLst>
      <p:ext uri="{BB962C8B-B14F-4D97-AF65-F5344CB8AC3E}">
        <p14:creationId xmlns:p14="http://schemas.microsoft.com/office/powerpoint/2010/main" val="864327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14C3-1C51-4C4A-89FE-9C95F366C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the minimization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5E663-0953-814C-A119-D19F8D957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268" y="1309414"/>
            <a:ext cx="5132989" cy="44681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Step 1: discretize the state into instances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11BBA2-020A-8046-850C-B051E46C4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3FEF501-871D-654A-95BF-C4F7D5FE9B70}"/>
              </a:ext>
            </a:extLst>
          </p:cNvPr>
          <p:cNvSpPr txBox="1">
            <a:spLocks/>
          </p:cNvSpPr>
          <p:nvPr/>
        </p:nvSpPr>
        <p:spPr>
          <a:xfrm>
            <a:off x="716267" y="2712127"/>
            <a:ext cx="7774589" cy="44681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Step 2: discretize the objective functional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CA54AB5-5779-3E4F-9585-695E076182AB}"/>
              </a:ext>
            </a:extLst>
          </p:cNvPr>
          <p:cNvSpPr txBox="1">
            <a:spLocks/>
          </p:cNvSpPr>
          <p:nvPr/>
        </p:nvSpPr>
        <p:spPr>
          <a:xfrm>
            <a:off x="716267" y="4899239"/>
            <a:ext cx="7905220" cy="82623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Step 3 : solve the discrete least squares problem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C902E3-B0C8-4647-B7FA-5B729C081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857" y="1973603"/>
            <a:ext cx="3200400" cy="3753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313DDC-5151-6148-B76C-C79147554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00" y="4029850"/>
            <a:ext cx="10261600" cy="5551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7FC3F47-DE0E-5940-A5BF-06F102386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200" y="3401990"/>
            <a:ext cx="4579257" cy="3848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C1AC54-C67D-4441-85A5-D84C85848D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9651" y="5639311"/>
            <a:ext cx="7973615" cy="68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7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 Theme (White Background)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Sandia Theme (Dark Background)">
  <a:themeElements>
    <a:clrScheme name="Sandia 2018">
      <a:dk1>
        <a:srgbClr val="000000"/>
      </a:dk1>
      <a:lt1>
        <a:srgbClr val="FFFFFF"/>
      </a:lt1>
      <a:dk2>
        <a:srgbClr val="005376"/>
      </a:dk2>
      <a:lt2>
        <a:srgbClr val="E7E6E6"/>
      </a:lt2>
      <a:accent1>
        <a:srgbClr val="008E74"/>
      </a:accent1>
      <a:accent2>
        <a:srgbClr val="6CB312"/>
      </a:accent2>
      <a:accent3>
        <a:srgbClr val="FFA033"/>
      </a:accent3>
      <a:accent4>
        <a:srgbClr val="A92C00"/>
      </a:accent4>
      <a:accent5>
        <a:srgbClr val="7D0D7C"/>
      </a:accent5>
      <a:accent6>
        <a:srgbClr val="00ADD0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Sandia2018_16x9_1</Template>
  <TotalTime>7028</TotalTime>
  <Words>1167</Words>
  <Application>Microsoft Macintosh PowerPoint</Application>
  <PresentationFormat>Widescreen</PresentationFormat>
  <Paragraphs>233</Paragraphs>
  <Slides>23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Andale Mono</vt:lpstr>
      <vt:lpstr>Arial</vt:lpstr>
      <vt:lpstr>Calibri</vt:lpstr>
      <vt:lpstr>Garamond</vt:lpstr>
      <vt:lpstr>Gill Sans MT</vt:lpstr>
      <vt:lpstr>Times</vt:lpstr>
      <vt:lpstr>Trebuchet MS</vt:lpstr>
      <vt:lpstr>Wingdings</vt:lpstr>
      <vt:lpstr>Zapf Dingbats</vt:lpstr>
      <vt:lpstr>Sandia Theme (White Background)</vt:lpstr>
      <vt:lpstr>Sandia Theme (Dark Background)</vt:lpstr>
      <vt:lpstr>Software@Sandia</vt:lpstr>
      <vt:lpstr>Windowed least-squares model reduction in Pressio</vt:lpstr>
      <vt:lpstr>PowerPoint Presentation</vt:lpstr>
      <vt:lpstr>What are projection-based ROMs?</vt:lpstr>
      <vt:lpstr>Brief description of projection-based ROMs</vt:lpstr>
      <vt:lpstr>Data-driven subspaces</vt:lpstr>
      <vt:lpstr>Building the ROM</vt:lpstr>
      <vt:lpstr>Windowed least squares ROM</vt:lpstr>
      <vt:lpstr>Solving the minimization problem</vt:lpstr>
      <vt:lpstr>Key Challenges</vt:lpstr>
      <vt:lpstr>Pressio</vt:lpstr>
      <vt:lpstr>High-level features</vt:lpstr>
      <vt:lpstr>How does Pressio talk to an application?</vt:lpstr>
      <vt:lpstr>Pressio: How do we build and run a ROM?</vt:lpstr>
      <vt:lpstr>Example application of Pressio: Overview</vt:lpstr>
      <vt:lpstr>Example application of Pressio</vt:lpstr>
      <vt:lpstr>Example application of Pressio</vt:lpstr>
      <vt:lpstr>Results</vt:lpstr>
      <vt:lpstr>Conclusions</vt:lpstr>
      <vt:lpstr>Software Points of Contact</vt:lpstr>
      <vt:lpstr>Backup slides</vt:lpstr>
      <vt:lpstr>High-level features</vt:lpstr>
      <vt:lpstr>Interfacing with simulation codes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Parish, Eric Joshua</cp:lastModifiedBy>
  <cp:revision>89</cp:revision>
  <dcterms:created xsi:type="dcterms:W3CDTF">2017-10-14T01:15:26Z</dcterms:created>
  <dcterms:modified xsi:type="dcterms:W3CDTF">2020-08-17T12:16:00Z</dcterms:modified>
</cp:coreProperties>
</file>

<file path=docProps/thumbnail.jpeg>
</file>